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grandir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Open Sans Bold Italics" panose="020B0604020202020204" charset="0"/>
      <p:regular r:id="rId14"/>
    </p:embeddedFont>
    <p:embeddedFont>
      <p:font typeface="Glacial Indifference" panose="020B0604020202020204" charset="0"/>
      <p:regular r:id="rId15"/>
    </p:embeddedFont>
    <p:embeddedFont>
      <p:font typeface="Gliker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98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5.png"/><Relationship Id="rId7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80909">
            <a:off x="-1783489" y="6325571"/>
            <a:ext cx="5126029" cy="5115553"/>
          </a:xfrm>
          <a:custGeom>
            <a:avLst/>
            <a:gdLst/>
            <a:ahLst/>
            <a:cxnLst/>
            <a:rect l="l" t="t" r="r" b="b"/>
            <a:pathLst>
              <a:path w="5683722" h="5527420">
                <a:moveTo>
                  <a:pt x="0" y="0"/>
                </a:moveTo>
                <a:lnTo>
                  <a:pt x="5683722" y="0"/>
                </a:lnTo>
                <a:lnTo>
                  <a:pt x="5683722" y="5527419"/>
                </a:lnTo>
                <a:lnTo>
                  <a:pt x="0" y="5527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24029" y="5421421"/>
            <a:ext cx="6387972" cy="5758410"/>
          </a:xfrm>
          <a:custGeom>
            <a:avLst/>
            <a:gdLst/>
            <a:ahLst/>
            <a:cxnLst/>
            <a:rect l="l" t="t" r="r" b="b"/>
            <a:pathLst>
              <a:path w="8168921" h="8158710">
                <a:moveTo>
                  <a:pt x="0" y="0"/>
                </a:moveTo>
                <a:lnTo>
                  <a:pt x="8168921" y="0"/>
                </a:lnTo>
                <a:lnTo>
                  <a:pt x="8168921" y="8158709"/>
                </a:lnTo>
                <a:lnTo>
                  <a:pt x="0" y="8158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021032">
            <a:off x="16540566" y="3597046"/>
            <a:ext cx="3494866" cy="3283408"/>
          </a:xfrm>
          <a:custGeom>
            <a:avLst/>
            <a:gdLst/>
            <a:ahLst/>
            <a:cxnLst/>
            <a:rect l="l" t="t" r="r" b="b"/>
            <a:pathLst>
              <a:path w="4877843" h="4426642">
                <a:moveTo>
                  <a:pt x="0" y="0"/>
                </a:moveTo>
                <a:lnTo>
                  <a:pt x="4877843" y="0"/>
                </a:lnTo>
                <a:lnTo>
                  <a:pt x="4877843" y="4426643"/>
                </a:lnTo>
                <a:lnTo>
                  <a:pt x="0" y="4426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90360" y="4533559"/>
            <a:ext cx="10707280" cy="141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6"/>
              </a:lnSpc>
            </a:pPr>
            <a:r>
              <a:rPr lang="en-US" sz="10526">
                <a:solidFill>
                  <a:srgbClr val="202020"/>
                </a:solidFill>
                <a:latin typeface="Gliker"/>
              </a:rPr>
              <a:t>HIPERREALISMO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13866" y="6461675"/>
            <a:ext cx="10707280" cy="149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1"/>
              </a:lnSpc>
            </a:pPr>
            <a:r>
              <a:rPr lang="en-US" sz="2865">
                <a:solidFill>
                  <a:srgbClr val="202020"/>
                </a:solidFill>
                <a:latin typeface="Open Sans Bold Italics"/>
              </a:rPr>
              <a:t>Alumna: Alejandra de Jesús Félix Quiroz</a:t>
            </a:r>
          </a:p>
          <a:p>
            <a:pPr algn="ctr">
              <a:lnSpc>
                <a:spcPts val="4011"/>
              </a:lnSpc>
            </a:pPr>
            <a:r>
              <a:rPr lang="en-US" sz="2865">
                <a:solidFill>
                  <a:srgbClr val="202020"/>
                </a:solidFill>
                <a:latin typeface="Open Sans Bold Italics"/>
              </a:rPr>
              <a:t>Materia: Artes</a:t>
            </a:r>
          </a:p>
          <a:p>
            <a:pPr algn="ctr">
              <a:lnSpc>
                <a:spcPts val="4011"/>
              </a:lnSpc>
            </a:pPr>
            <a:r>
              <a:rPr lang="en-US" sz="2865">
                <a:solidFill>
                  <a:srgbClr val="202020"/>
                </a:solidFill>
                <a:latin typeface="Open Sans Bold Italics"/>
              </a:rPr>
              <a:t>Maestro: Alejandro Almaraz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1028700"/>
            <a:ext cx="3184435" cy="1608140"/>
          </a:xfrm>
          <a:custGeom>
            <a:avLst/>
            <a:gdLst/>
            <a:ahLst/>
            <a:cxnLst/>
            <a:rect l="l" t="t" r="r" b="b"/>
            <a:pathLst>
              <a:path w="3184435" h="1608140">
                <a:moveTo>
                  <a:pt x="0" y="0"/>
                </a:moveTo>
                <a:lnTo>
                  <a:pt x="3184435" y="0"/>
                </a:lnTo>
                <a:lnTo>
                  <a:pt x="3184435" y="1608140"/>
                </a:lnTo>
                <a:lnTo>
                  <a:pt x="0" y="1608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59000" y="1287156"/>
            <a:ext cx="3534115" cy="1842158"/>
          </a:xfrm>
          <a:custGeom>
            <a:avLst/>
            <a:gdLst/>
            <a:ahLst/>
            <a:cxnLst/>
            <a:rect l="l" t="t" r="r" b="b"/>
            <a:pathLst>
              <a:path w="3534115" h="1842158">
                <a:moveTo>
                  <a:pt x="0" y="0"/>
                </a:moveTo>
                <a:lnTo>
                  <a:pt x="3534115" y="0"/>
                </a:lnTo>
                <a:lnTo>
                  <a:pt x="3534115" y="1842157"/>
                </a:lnTo>
                <a:lnTo>
                  <a:pt x="0" y="1842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3832" y="5143500"/>
            <a:ext cx="4431554" cy="5496501"/>
          </a:xfrm>
          <a:custGeom>
            <a:avLst/>
            <a:gdLst/>
            <a:ahLst/>
            <a:cxnLst/>
            <a:rect l="l" t="t" r="r" b="b"/>
            <a:pathLst>
              <a:path w="4431554" h="5496501">
                <a:moveTo>
                  <a:pt x="0" y="0"/>
                </a:moveTo>
                <a:lnTo>
                  <a:pt x="4431554" y="0"/>
                </a:lnTo>
                <a:lnTo>
                  <a:pt x="4431554" y="5496501"/>
                </a:lnTo>
                <a:lnTo>
                  <a:pt x="0" y="54965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00400" y="6210300"/>
            <a:ext cx="2586476" cy="3135122"/>
          </a:xfrm>
          <a:custGeom>
            <a:avLst/>
            <a:gdLst/>
            <a:ahLst/>
            <a:cxnLst/>
            <a:rect l="l" t="t" r="r" b="b"/>
            <a:pathLst>
              <a:path w="2586476" h="3135122">
                <a:moveTo>
                  <a:pt x="0" y="0"/>
                </a:moveTo>
                <a:lnTo>
                  <a:pt x="2586476" y="0"/>
                </a:lnTo>
                <a:lnTo>
                  <a:pt x="2586476" y="3135122"/>
                </a:lnTo>
                <a:lnTo>
                  <a:pt x="0" y="3135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32431" y="1287156"/>
            <a:ext cx="10077207" cy="137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615"/>
              </a:lnSpc>
            </a:pPr>
            <a:r>
              <a:rPr lang="en-US" sz="9650" dirty="0" smtClean="0">
                <a:solidFill>
                  <a:srgbClr val="202020"/>
                </a:solidFill>
                <a:latin typeface="Gliker"/>
              </a:rPr>
              <a:t>QUE </a:t>
            </a:r>
            <a:r>
              <a:rPr lang="en-US" sz="9650" dirty="0">
                <a:solidFill>
                  <a:srgbClr val="202020"/>
                </a:solidFill>
                <a:latin typeface="Gliker"/>
              </a:rPr>
              <a:t>ES</a:t>
            </a:r>
            <a:r>
              <a:rPr lang="en-US" sz="9650" dirty="0" smtClean="0">
                <a:solidFill>
                  <a:srgbClr val="202020"/>
                </a:solidFill>
                <a:latin typeface="Gliker"/>
              </a:rPr>
              <a:t>?</a:t>
            </a:r>
            <a:r>
              <a:rPr lang="es-MX" sz="9600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endParaRPr lang="en-US" sz="9650" dirty="0">
              <a:solidFill>
                <a:srgbClr val="202020"/>
              </a:solidFill>
              <a:latin typeface="Glike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93929" y="3649061"/>
            <a:ext cx="12523259" cy="5409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202020"/>
                </a:solidFill>
                <a:latin typeface="Agrandir"/>
              </a:rPr>
              <a:t>El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hiperrealismo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o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fotorrealismo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es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un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movimiento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artístico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figurativo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que reproduce la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realidad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con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una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nitidez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y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definición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semejante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a la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exactitud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fotográfica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,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pero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aplicando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técnicas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pictóricas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o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escultóricas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que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hacen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la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imagen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más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vívida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que la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mera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fotografía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.</a:t>
            </a:r>
          </a:p>
          <a:p>
            <a:pPr algn="just">
              <a:lnSpc>
                <a:spcPts val="3919"/>
              </a:lnSpc>
            </a:pPr>
            <a:endParaRPr lang="en-US" sz="2799" dirty="0">
              <a:solidFill>
                <a:srgbClr val="202020"/>
              </a:solidFill>
              <a:latin typeface="Agrandir"/>
            </a:endParaRPr>
          </a:p>
          <a:p>
            <a:pPr algn="just">
              <a:lnSpc>
                <a:spcPts val="3919"/>
              </a:lnSpc>
            </a:pPr>
            <a:r>
              <a:rPr lang="en-US" sz="2799" dirty="0" err="1">
                <a:solidFill>
                  <a:srgbClr val="202020"/>
                </a:solidFill>
                <a:latin typeface="Agrandir"/>
              </a:rPr>
              <a:t>Es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un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género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de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pintura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y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escultura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que se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asemeja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a la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fotografía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.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Es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considerado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un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avance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del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fotorrealismo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por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los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 smtClean="0">
                <a:solidFill>
                  <a:srgbClr val="202020"/>
                </a:solidFill>
                <a:latin typeface="Agrandir"/>
              </a:rPr>
              <a:t>métodos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 smtClean="0">
                <a:solidFill>
                  <a:srgbClr val="202020"/>
                </a:solidFill>
                <a:latin typeface="Agrandir"/>
              </a:rPr>
              <a:t>utilizados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. El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término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se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aplica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a un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movimiento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y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estilo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de arte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independiente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que surge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en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Estados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Unidos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y Europa a finales de 1960 y a </a:t>
            </a:r>
            <a:r>
              <a:rPr lang="en-US" sz="2799" dirty="0" err="1">
                <a:solidFill>
                  <a:srgbClr val="202020"/>
                </a:solidFill>
                <a:latin typeface="Agrandir"/>
              </a:rPr>
              <a:t>principios</a:t>
            </a:r>
            <a:r>
              <a:rPr lang="en-US" sz="2799" dirty="0">
                <a:solidFill>
                  <a:srgbClr val="202020"/>
                </a:solidFill>
                <a:latin typeface="Agrandir"/>
              </a:rPr>
              <a:t> de 1970.</a:t>
            </a:r>
          </a:p>
          <a:p>
            <a:pPr>
              <a:lnSpc>
                <a:spcPts val="3500"/>
              </a:lnSpc>
            </a:pPr>
            <a:r>
              <a:rPr lang="en-US" sz="2500" dirty="0">
                <a:solidFill>
                  <a:srgbClr val="202020"/>
                </a:solidFill>
                <a:latin typeface="Agrandir"/>
              </a:rPr>
              <a:t> </a:t>
            </a:r>
          </a:p>
          <a:p>
            <a:pPr>
              <a:lnSpc>
                <a:spcPts val="3500"/>
              </a:lnSpc>
            </a:pPr>
            <a:endParaRPr lang="en-US" sz="2500" dirty="0">
              <a:solidFill>
                <a:srgbClr val="202020"/>
              </a:solidFill>
              <a:latin typeface="Agrandi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37423">
            <a:off x="4632073" y="1011309"/>
            <a:ext cx="9023855" cy="8708020"/>
          </a:xfrm>
          <a:custGeom>
            <a:avLst/>
            <a:gdLst/>
            <a:ahLst/>
            <a:cxnLst/>
            <a:rect l="l" t="t" r="r" b="b"/>
            <a:pathLst>
              <a:path w="9023855" h="8708020">
                <a:moveTo>
                  <a:pt x="0" y="0"/>
                </a:moveTo>
                <a:lnTo>
                  <a:pt x="9023854" y="0"/>
                </a:lnTo>
                <a:lnTo>
                  <a:pt x="9023854" y="8708020"/>
                </a:lnTo>
                <a:lnTo>
                  <a:pt x="0" y="870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42062" y="927218"/>
            <a:ext cx="3451742" cy="3430168"/>
          </a:xfrm>
          <a:custGeom>
            <a:avLst/>
            <a:gdLst/>
            <a:ahLst/>
            <a:cxnLst/>
            <a:rect l="l" t="t" r="r" b="b"/>
            <a:pathLst>
              <a:path w="3451742" h="3430168">
                <a:moveTo>
                  <a:pt x="0" y="0"/>
                </a:moveTo>
                <a:lnTo>
                  <a:pt x="3451741" y="0"/>
                </a:lnTo>
                <a:lnTo>
                  <a:pt x="3451741" y="3430169"/>
                </a:lnTo>
                <a:lnTo>
                  <a:pt x="0" y="343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877394" y="2544930"/>
            <a:ext cx="4224796" cy="2202175"/>
          </a:xfrm>
          <a:custGeom>
            <a:avLst/>
            <a:gdLst/>
            <a:ahLst/>
            <a:cxnLst/>
            <a:rect l="l" t="t" r="r" b="b"/>
            <a:pathLst>
              <a:path w="4224796" h="2202175">
                <a:moveTo>
                  <a:pt x="4224795" y="0"/>
                </a:moveTo>
                <a:lnTo>
                  <a:pt x="0" y="0"/>
                </a:lnTo>
                <a:lnTo>
                  <a:pt x="0" y="2202174"/>
                </a:lnTo>
                <a:lnTo>
                  <a:pt x="4224795" y="2202174"/>
                </a:lnTo>
                <a:lnTo>
                  <a:pt x="422479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307150" y="3493617"/>
            <a:ext cx="10952150" cy="658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6"/>
              </a:lnSpc>
            </a:pPr>
            <a:r>
              <a:rPr lang="en-US" sz="3061">
                <a:solidFill>
                  <a:srgbClr val="202020"/>
                </a:solidFill>
                <a:latin typeface="Agrandir"/>
              </a:rPr>
              <a:t>El hiperrealismo o fotorrealismo es un movimiento artístico figurativo que reproduce la realidad con una nitidez y definición semejante a la exactitud fotográfica, pero aplicando técnicas pictóricas o escultóricas que hacen la imagen más vívida que la mera fotografía.</a:t>
            </a:r>
          </a:p>
          <a:p>
            <a:pPr algn="ctr">
              <a:lnSpc>
                <a:spcPts val="4286"/>
              </a:lnSpc>
            </a:pPr>
            <a:endParaRPr lang="en-US" sz="3061">
              <a:solidFill>
                <a:srgbClr val="202020"/>
              </a:solidFill>
              <a:latin typeface="Agrandir"/>
            </a:endParaRPr>
          </a:p>
          <a:p>
            <a:pPr algn="ctr">
              <a:lnSpc>
                <a:spcPts val="4286"/>
              </a:lnSpc>
            </a:pPr>
            <a:r>
              <a:rPr lang="en-US" sz="3061">
                <a:solidFill>
                  <a:srgbClr val="202020"/>
                </a:solidFill>
                <a:latin typeface="Agrandir"/>
              </a:rPr>
              <a:t>El hiperrealismo se caracteriza por su atención al detalle y la precisión en la representación de los objetos. Los artistas utilizan técnicas como el dibujo a lápiz, la pintura al óleo y la utilización de fotografías como referencia para lograr una exactitud asombrosa.</a:t>
            </a:r>
          </a:p>
          <a:p>
            <a:pPr algn="ctr">
              <a:lnSpc>
                <a:spcPts val="4286"/>
              </a:lnSpc>
            </a:pPr>
            <a:endParaRPr lang="en-US" sz="3061">
              <a:solidFill>
                <a:srgbClr val="202020"/>
              </a:solidFill>
              <a:latin typeface="Agrandi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9382" y="848241"/>
            <a:ext cx="11345615" cy="24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1"/>
              </a:lnSpc>
            </a:pPr>
            <a:r>
              <a:rPr lang="en-US" sz="8638">
                <a:solidFill>
                  <a:srgbClr val="202020"/>
                </a:solidFill>
                <a:latin typeface="Gliker"/>
              </a:rPr>
              <a:t>COMO SE UTILIZA?</a:t>
            </a:r>
          </a:p>
          <a:p>
            <a:pPr algn="ctr">
              <a:lnSpc>
                <a:spcPts val="9501"/>
              </a:lnSpc>
            </a:pPr>
            <a:endParaRPr lang="en-US" sz="8638">
              <a:solidFill>
                <a:srgbClr val="202020"/>
              </a:solidFill>
              <a:latin typeface="Glik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98113" y="1066800"/>
            <a:ext cx="7972425" cy="8229600"/>
          </a:xfrm>
          <a:custGeom>
            <a:avLst/>
            <a:gdLst/>
            <a:ahLst/>
            <a:cxnLst/>
            <a:rect l="l" t="t" r="r" b="b"/>
            <a:pathLst>
              <a:path w="7972425" h="8229600">
                <a:moveTo>
                  <a:pt x="0" y="0"/>
                </a:moveTo>
                <a:lnTo>
                  <a:pt x="7972425" y="0"/>
                </a:lnTo>
                <a:lnTo>
                  <a:pt x="79724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23776" y="959480"/>
            <a:ext cx="9640449" cy="242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0"/>
              </a:lnSpc>
            </a:pPr>
            <a:r>
              <a:rPr lang="en-US" sz="8600">
                <a:solidFill>
                  <a:srgbClr val="202020"/>
                </a:solidFill>
                <a:latin typeface="Gliker"/>
              </a:rPr>
              <a:t>PRINCIPALES EXPONENTES</a:t>
            </a:r>
          </a:p>
        </p:txBody>
      </p:sp>
      <p:sp>
        <p:nvSpPr>
          <p:cNvPr id="4" name="Freeform 4"/>
          <p:cNvSpPr/>
          <p:nvPr/>
        </p:nvSpPr>
        <p:spPr>
          <a:xfrm>
            <a:off x="13030200" y="1066800"/>
            <a:ext cx="7972425" cy="8229600"/>
          </a:xfrm>
          <a:custGeom>
            <a:avLst/>
            <a:gdLst/>
            <a:ahLst/>
            <a:cxnLst/>
            <a:rect l="l" t="t" r="r" b="b"/>
            <a:pathLst>
              <a:path w="7972425" h="8229600">
                <a:moveTo>
                  <a:pt x="0" y="0"/>
                </a:moveTo>
                <a:lnTo>
                  <a:pt x="7972425" y="0"/>
                </a:lnTo>
                <a:lnTo>
                  <a:pt x="79724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194761" y="3277235"/>
            <a:ext cx="7048104" cy="5981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02020"/>
                </a:solidFill>
                <a:latin typeface="Glacial Indifference"/>
              </a:rPr>
              <a:t> Antonio Lopez.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02020"/>
                </a:solidFill>
                <a:latin typeface="Glacial Indifference"/>
              </a:rPr>
              <a:t> Jason Degraaf.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02020"/>
                </a:solidFill>
                <a:latin typeface="Glacial Indifference"/>
              </a:rPr>
              <a:t> Edward Hopper.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02020"/>
                </a:solidFill>
                <a:latin typeface="Glacial Indifference"/>
              </a:rPr>
              <a:t> Don Eddy.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02020"/>
                </a:solidFill>
                <a:latin typeface="Glacial Indifference"/>
              </a:rPr>
              <a:t> Pedro Campos.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02020"/>
                </a:solidFill>
                <a:latin typeface="Glacial Indifference"/>
              </a:rPr>
              <a:t> Roberto Bernardi.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02020"/>
                </a:solidFill>
                <a:latin typeface="Glacial Indifference"/>
              </a:rPr>
              <a:t> Javier Arizabalo.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202020"/>
                </a:solidFill>
                <a:latin typeface="Glacial Indifference"/>
              </a:rPr>
              <a:t> Marta Penter.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202020"/>
              </a:solidFill>
              <a:latin typeface="Glacial Indifferenc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66737" y="4159476"/>
            <a:ext cx="9134552" cy="5098824"/>
          </a:xfrm>
          <a:prstGeom prst="rect">
            <a:avLst/>
          </a:prstGeom>
          <a:solidFill>
            <a:srgbClr val="0097B2"/>
          </a:solidFill>
        </p:spPr>
      </p:sp>
      <p:sp>
        <p:nvSpPr>
          <p:cNvPr id="3" name="AutoShape 3"/>
          <p:cNvSpPr/>
          <p:nvPr/>
        </p:nvSpPr>
        <p:spPr>
          <a:xfrm>
            <a:off x="10267688" y="4159476"/>
            <a:ext cx="6353575" cy="5098824"/>
          </a:xfrm>
          <a:prstGeom prst="rect">
            <a:avLst/>
          </a:prstGeom>
          <a:solidFill>
            <a:srgbClr val="0097B2"/>
          </a:solidFill>
        </p:spPr>
      </p:sp>
      <p:sp>
        <p:nvSpPr>
          <p:cNvPr id="4" name="Freeform 4"/>
          <p:cNvSpPr/>
          <p:nvPr/>
        </p:nvSpPr>
        <p:spPr>
          <a:xfrm>
            <a:off x="15119010" y="2895321"/>
            <a:ext cx="1854748" cy="2248179"/>
          </a:xfrm>
          <a:custGeom>
            <a:avLst/>
            <a:gdLst/>
            <a:ahLst/>
            <a:cxnLst/>
            <a:rect l="l" t="t" r="r" b="b"/>
            <a:pathLst>
              <a:path w="1854748" h="2248179">
                <a:moveTo>
                  <a:pt x="0" y="0"/>
                </a:moveTo>
                <a:lnTo>
                  <a:pt x="1854748" y="0"/>
                </a:lnTo>
                <a:lnTo>
                  <a:pt x="1854748" y="2248179"/>
                </a:lnTo>
                <a:lnTo>
                  <a:pt x="0" y="2248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035387"/>
            <a:ext cx="2214456" cy="2248179"/>
          </a:xfrm>
          <a:custGeom>
            <a:avLst/>
            <a:gdLst/>
            <a:ahLst/>
            <a:cxnLst/>
            <a:rect l="l" t="t" r="r" b="b"/>
            <a:pathLst>
              <a:path w="2214456" h="2248179">
                <a:moveTo>
                  <a:pt x="0" y="0"/>
                </a:moveTo>
                <a:lnTo>
                  <a:pt x="2214456" y="0"/>
                </a:lnTo>
                <a:lnTo>
                  <a:pt x="2214456" y="2248179"/>
                </a:lnTo>
                <a:lnTo>
                  <a:pt x="0" y="22481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579545" y="4280021"/>
            <a:ext cx="11950020" cy="531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202020"/>
                </a:solidFill>
                <a:latin typeface="Agrandir"/>
              </a:rPr>
              <a:t>Se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utilizan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materiales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como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: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fibra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 de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vidrio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,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silicona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,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acrílico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,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pinturas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 de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resina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 y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objetos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cotidianos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incorporados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 a la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obra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. </a:t>
            </a:r>
          </a:p>
          <a:p>
            <a:pPr algn="ctr">
              <a:lnSpc>
                <a:spcPts val="3500"/>
              </a:lnSpc>
            </a:pPr>
            <a:endParaRPr lang="en-US" sz="2500" dirty="0">
              <a:solidFill>
                <a:srgbClr val="202020"/>
              </a:solidFill>
              <a:latin typeface="Agrandir"/>
            </a:endParaRP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err="1" smtClean="0">
                <a:solidFill>
                  <a:srgbClr val="202020"/>
                </a:solidFill>
                <a:latin typeface="Agrandir"/>
              </a:rPr>
              <a:t>Contornos</a:t>
            </a:r>
            <a:r>
              <a:rPr lang="en-US" sz="2500" dirty="0" smtClean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suaves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.</a:t>
            </a: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err="1" smtClean="0">
                <a:solidFill>
                  <a:srgbClr val="202020"/>
                </a:solidFill>
                <a:latin typeface="Agrandir"/>
              </a:rPr>
              <a:t>L</a:t>
            </a:r>
            <a:r>
              <a:rPr lang="en-US" sz="2500" dirty="0" err="1" smtClean="0">
                <a:solidFill>
                  <a:srgbClr val="202020"/>
                </a:solidFill>
                <a:latin typeface="Agrandir"/>
              </a:rPr>
              <a:t>ápices</a:t>
            </a:r>
            <a:r>
              <a:rPr lang="en-US" sz="2500" dirty="0" smtClean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de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grafito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.</a:t>
            </a: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err="1" smtClean="0">
                <a:solidFill>
                  <a:srgbClr val="202020"/>
                </a:solidFill>
                <a:latin typeface="Agrandir"/>
              </a:rPr>
              <a:t>Portaminas</a:t>
            </a:r>
            <a:r>
              <a:rPr lang="en-US" sz="2500" dirty="0" smtClean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de 0,5mm.</a:t>
            </a: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err="1" smtClean="0">
                <a:solidFill>
                  <a:srgbClr val="202020"/>
                </a:solidFill>
                <a:latin typeface="Agrandir"/>
              </a:rPr>
              <a:t>Pinceles</a:t>
            </a:r>
            <a:r>
              <a:rPr lang="en-US" sz="2500" dirty="0" smtClean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de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cerdas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.</a:t>
            </a: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smtClean="0">
                <a:solidFill>
                  <a:srgbClr val="202020"/>
                </a:solidFill>
                <a:latin typeface="Agrandir"/>
              </a:rPr>
              <a:t>Goma 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de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borrar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.</a:t>
            </a: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err="1" smtClean="0">
                <a:solidFill>
                  <a:srgbClr val="202020"/>
                </a:solidFill>
                <a:latin typeface="Agrandir"/>
              </a:rPr>
              <a:t>Sacapuntas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.</a:t>
            </a: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err="1" smtClean="0">
                <a:solidFill>
                  <a:srgbClr val="202020"/>
                </a:solidFill>
                <a:latin typeface="Agrandir"/>
              </a:rPr>
              <a:t>Papel</a:t>
            </a:r>
            <a:r>
              <a:rPr lang="en-US" sz="2500" dirty="0" smtClean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para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dibujo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realista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.</a:t>
            </a: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r>
              <a:rPr lang="en-US" sz="2500" dirty="0" err="1" smtClean="0">
                <a:solidFill>
                  <a:srgbClr val="202020"/>
                </a:solidFill>
                <a:latin typeface="Agrandir"/>
              </a:rPr>
              <a:t>Planeación</a:t>
            </a:r>
            <a:r>
              <a:rPr lang="en-US" sz="2500" dirty="0" smtClean="0">
                <a:solidFill>
                  <a:srgbClr val="202020"/>
                </a:solidFill>
                <a:latin typeface="Agrandir"/>
              </a:rPr>
              <a:t> 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del </a:t>
            </a:r>
            <a:r>
              <a:rPr lang="en-US" sz="2500" dirty="0" err="1">
                <a:solidFill>
                  <a:srgbClr val="202020"/>
                </a:solidFill>
                <a:latin typeface="Agrandir"/>
              </a:rPr>
              <a:t>proyecto</a:t>
            </a:r>
            <a:r>
              <a:rPr lang="en-US" sz="2500" dirty="0">
                <a:solidFill>
                  <a:srgbClr val="202020"/>
                </a:solidFill>
                <a:latin typeface="Agrandir"/>
              </a:rPr>
              <a:t>.</a:t>
            </a:r>
          </a:p>
          <a:p>
            <a:pPr marL="539751" lvl="1" indent="-269876">
              <a:lnSpc>
                <a:spcPts val="3500"/>
              </a:lnSpc>
              <a:buFont typeface="Arial"/>
              <a:buChar char="•"/>
            </a:pPr>
            <a:endParaRPr lang="en-US" sz="2500" dirty="0">
              <a:solidFill>
                <a:srgbClr val="202020"/>
              </a:solidFill>
              <a:latin typeface="Agrandi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6223" y="769879"/>
            <a:ext cx="15685040" cy="242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60"/>
              </a:lnSpc>
            </a:pPr>
            <a:r>
              <a:rPr lang="en-US" sz="8600" dirty="0">
                <a:solidFill>
                  <a:srgbClr val="202020"/>
                </a:solidFill>
                <a:latin typeface="Gliker"/>
              </a:rPr>
              <a:t>¿CON QUÉ MATERIALES SE REALIZA?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66737" y="4159476"/>
            <a:ext cx="9011500" cy="5586100"/>
          </a:xfrm>
          <a:prstGeom prst="rect">
            <a:avLst/>
          </a:prstGeom>
          <a:solidFill>
            <a:srgbClr val="6A3B9B"/>
          </a:solidFill>
        </p:spPr>
      </p:sp>
      <p:sp>
        <p:nvSpPr>
          <p:cNvPr id="3" name="AutoShape 3"/>
          <p:cNvSpPr/>
          <p:nvPr/>
        </p:nvSpPr>
        <p:spPr>
          <a:xfrm>
            <a:off x="10390741" y="4159476"/>
            <a:ext cx="6230523" cy="5586100"/>
          </a:xfrm>
          <a:prstGeom prst="rect">
            <a:avLst/>
          </a:prstGeom>
          <a:solidFill>
            <a:srgbClr val="6A3B9B"/>
          </a:solidFill>
        </p:spPr>
      </p:sp>
      <p:sp>
        <p:nvSpPr>
          <p:cNvPr id="4" name="Freeform 4"/>
          <p:cNvSpPr/>
          <p:nvPr/>
        </p:nvSpPr>
        <p:spPr>
          <a:xfrm>
            <a:off x="14995318" y="2979797"/>
            <a:ext cx="2048784" cy="1977077"/>
          </a:xfrm>
          <a:custGeom>
            <a:avLst/>
            <a:gdLst/>
            <a:ahLst/>
            <a:cxnLst/>
            <a:rect l="l" t="t" r="r" b="b"/>
            <a:pathLst>
              <a:path w="2048784" h="1977077">
                <a:moveTo>
                  <a:pt x="0" y="0"/>
                </a:moveTo>
                <a:lnTo>
                  <a:pt x="2048785" y="0"/>
                </a:lnTo>
                <a:lnTo>
                  <a:pt x="2048785" y="1977077"/>
                </a:lnTo>
                <a:lnTo>
                  <a:pt x="0" y="1977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362079"/>
            <a:ext cx="2119330" cy="1594796"/>
          </a:xfrm>
          <a:custGeom>
            <a:avLst/>
            <a:gdLst/>
            <a:ahLst/>
            <a:cxnLst/>
            <a:rect l="l" t="t" r="r" b="b"/>
            <a:pathLst>
              <a:path w="2119330" h="1594796">
                <a:moveTo>
                  <a:pt x="0" y="0"/>
                </a:moveTo>
                <a:lnTo>
                  <a:pt x="2119330" y="0"/>
                </a:lnTo>
                <a:lnTo>
                  <a:pt x="2119330" y="1594795"/>
                </a:lnTo>
                <a:lnTo>
                  <a:pt x="0" y="1594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56548" y="5342361"/>
            <a:ext cx="3915939" cy="3915939"/>
          </a:xfrm>
          <a:custGeom>
            <a:avLst/>
            <a:gdLst/>
            <a:ahLst/>
            <a:cxnLst/>
            <a:rect l="l" t="t" r="r" b="b"/>
            <a:pathLst>
              <a:path w="3915939" h="3915939">
                <a:moveTo>
                  <a:pt x="0" y="0"/>
                </a:moveTo>
                <a:lnTo>
                  <a:pt x="3915938" y="0"/>
                </a:lnTo>
                <a:lnTo>
                  <a:pt x="3915938" y="3915939"/>
                </a:lnTo>
                <a:lnTo>
                  <a:pt x="0" y="3915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62627" y="4643144"/>
            <a:ext cx="4362746" cy="3014261"/>
          </a:xfrm>
          <a:custGeom>
            <a:avLst/>
            <a:gdLst/>
            <a:ahLst/>
            <a:cxnLst/>
            <a:rect l="l" t="t" r="r" b="b"/>
            <a:pathLst>
              <a:path w="4362746" h="3014261">
                <a:moveTo>
                  <a:pt x="0" y="0"/>
                </a:moveTo>
                <a:lnTo>
                  <a:pt x="4362746" y="0"/>
                </a:lnTo>
                <a:lnTo>
                  <a:pt x="4362746" y="3014261"/>
                </a:lnTo>
                <a:lnTo>
                  <a:pt x="0" y="30142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63910" y="5747700"/>
            <a:ext cx="3555801" cy="3510600"/>
          </a:xfrm>
          <a:custGeom>
            <a:avLst/>
            <a:gdLst/>
            <a:ahLst/>
            <a:cxnLst/>
            <a:rect l="l" t="t" r="r" b="b"/>
            <a:pathLst>
              <a:path w="3555801" h="3510600">
                <a:moveTo>
                  <a:pt x="0" y="0"/>
                </a:moveTo>
                <a:lnTo>
                  <a:pt x="3555801" y="0"/>
                </a:lnTo>
                <a:lnTo>
                  <a:pt x="3555801" y="3510600"/>
                </a:lnTo>
                <a:lnTo>
                  <a:pt x="0" y="3510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02960" y="1114425"/>
            <a:ext cx="13082080" cy="125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80"/>
              </a:lnSpc>
            </a:pPr>
            <a:r>
              <a:rPr lang="en-US" sz="8800">
                <a:solidFill>
                  <a:srgbClr val="202020"/>
                </a:solidFill>
                <a:latin typeface="Gliker"/>
              </a:rPr>
              <a:t>EJEMPLOS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42346" y="-451152"/>
            <a:ext cx="11203307" cy="11189303"/>
          </a:xfrm>
          <a:custGeom>
            <a:avLst/>
            <a:gdLst/>
            <a:ahLst/>
            <a:cxnLst/>
            <a:rect l="l" t="t" r="r" b="b"/>
            <a:pathLst>
              <a:path w="11203307" h="11189303">
                <a:moveTo>
                  <a:pt x="0" y="0"/>
                </a:moveTo>
                <a:lnTo>
                  <a:pt x="11203308" y="0"/>
                </a:lnTo>
                <a:lnTo>
                  <a:pt x="11203308" y="11189304"/>
                </a:lnTo>
                <a:lnTo>
                  <a:pt x="0" y="1118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130737">
            <a:off x="-923628" y="8289158"/>
            <a:ext cx="4224796" cy="2202175"/>
          </a:xfrm>
          <a:custGeom>
            <a:avLst/>
            <a:gdLst/>
            <a:ahLst/>
            <a:cxnLst/>
            <a:rect l="l" t="t" r="r" b="b"/>
            <a:pathLst>
              <a:path w="4224796" h="2202175">
                <a:moveTo>
                  <a:pt x="0" y="0"/>
                </a:moveTo>
                <a:lnTo>
                  <a:pt x="4224796" y="0"/>
                </a:lnTo>
                <a:lnTo>
                  <a:pt x="4224796" y="2202175"/>
                </a:lnTo>
                <a:lnTo>
                  <a:pt x="0" y="2202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765542">
            <a:off x="15475062" y="-1099408"/>
            <a:ext cx="3568476" cy="4358444"/>
          </a:xfrm>
          <a:custGeom>
            <a:avLst/>
            <a:gdLst/>
            <a:ahLst/>
            <a:cxnLst/>
            <a:rect l="l" t="t" r="r" b="b"/>
            <a:pathLst>
              <a:path w="3568476" h="4358444">
                <a:moveTo>
                  <a:pt x="0" y="0"/>
                </a:moveTo>
                <a:lnTo>
                  <a:pt x="3568476" y="0"/>
                </a:lnTo>
                <a:lnTo>
                  <a:pt x="3568476" y="4358444"/>
                </a:lnTo>
                <a:lnTo>
                  <a:pt x="0" y="4358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51555" y="-1721114"/>
            <a:ext cx="5360509" cy="4864662"/>
          </a:xfrm>
          <a:custGeom>
            <a:avLst/>
            <a:gdLst/>
            <a:ahLst/>
            <a:cxnLst/>
            <a:rect l="l" t="t" r="r" b="b"/>
            <a:pathLst>
              <a:path w="5360509" h="4864662">
                <a:moveTo>
                  <a:pt x="0" y="0"/>
                </a:moveTo>
                <a:lnTo>
                  <a:pt x="5360510" y="0"/>
                </a:lnTo>
                <a:lnTo>
                  <a:pt x="5360510" y="4864662"/>
                </a:lnTo>
                <a:lnTo>
                  <a:pt x="0" y="4864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983942" y="5143500"/>
            <a:ext cx="6608117" cy="6162069"/>
          </a:xfrm>
          <a:custGeom>
            <a:avLst/>
            <a:gdLst/>
            <a:ahLst/>
            <a:cxnLst/>
            <a:rect l="l" t="t" r="r" b="b"/>
            <a:pathLst>
              <a:path w="6608117" h="6162069">
                <a:moveTo>
                  <a:pt x="0" y="0"/>
                </a:moveTo>
                <a:lnTo>
                  <a:pt x="6608116" y="0"/>
                </a:lnTo>
                <a:lnTo>
                  <a:pt x="6608116" y="6162069"/>
                </a:lnTo>
                <a:lnTo>
                  <a:pt x="0" y="61620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94835" y="8368324"/>
            <a:ext cx="5098330" cy="12235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54468" y="1028700"/>
            <a:ext cx="1759526" cy="168034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104293" y="3089275"/>
            <a:ext cx="8079414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9999">
                <a:solidFill>
                  <a:srgbClr val="202020"/>
                </a:solidFill>
                <a:latin typeface="Gliker"/>
              </a:rPr>
              <a:t>GRACIAS POR SU ATENCIÓN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305</Words>
  <Application>Microsoft Office PowerPoint</Application>
  <PresentationFormat>Personalizado</PresentationFormat>
  <Paragraphs>36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Agrandir</vt:lpstr>
      <vt:lpstr>Calibri</vt:lpstr>
      <vt:lpstr>Open Sans Bold Italics</vt:lpstr>
      <vt:lpstr>Glacial Indifference</vt:lpstr>
      <vt:lpstr>arial</vt:lpstr>
      <vt:lpstr>arial</vt:lpstr>
      <vt:lpstr>Gliker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Colorido Abstracto Patrón y Formas Pequeño Debate en Equipos Presentación Divertida</dc:title>
  <dc:creator>Celina Felix Quiroz</dc:creator>
  <cp:lastModifiedBy>Celina Felix Quiroz</cp:lastModifiedBy>
  <cp:revision>3</cp:revision>
  <dcterms:created xsi:type="dcterms:W3CDTF">2006-08-16T00:00:00Z</dcterms:created>
  <dcterms:modified xsi:type="dcterms:W3CDTF">2024-02-23T04:54:29Z</dcterms:modified>
  <dc:identifier>DAF9k5mMMpw</dc:identifier>
</cp:coreProperties>
</file>