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E921-8733-81A3-DBAA-77052F28A728}"/>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59F83BC4-C4D7-E3D6-5A52-06912CBA5E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1AB3CE58-8F7B-D96E-34AE-0806C277CAC0}"/>
              </a:ext>
            </a:extLst>
          </p:cNvPr>
          <p:cNvSpPr>
            <a:spLocks noGrp="1"/>
          </p:cNvSpPr>
          <p:nvPr>
            <p:ph type="dt" sz="half" idx="10"/>
          </p:nvPr>
        </p:nvSpPr>
        <p:spPr/>
        <p:txBody>
          <a:bodyPr/>
          <a:lstStyle/>
          <a:p>
            <a:fld id="{0619D594-A989-914C-A347-6B2A0DE32B64}" type="datetimeFigureOut">
              <a:rPr lang="es-MX" smtClean="0"/>
              <a:t>18/02/24</a:t>
            </a:fld>
            <a:endParaRPr lang="es-MX"/>
          </a:p>
        </p:txBody>
      </p:sp>
      <p:sp>
        <p:nvSpPr>
          <p:cNvPr id="5" name="Marcador de pie de página 4">
            <a:extLst>
              <a:ext uri="{FF2B5EF4-FFF2-40B4-BE49-F238E27FC236}">
                <a16:creationId xmlns:a16="http://schemas.microsoft.com/office/drawing/2014/main" id="{9C01F52C-8350-8059-8F3E-E1331494B40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3BE5B34-6FC4-74F2-71EB-AF27ED3325F7}"/>
              </a:ext>
            </a:extLst>
          </p:cNvPr>
          <p:cNvSpPr>
            <a:spLocks noGrp="1"/>
          </p:cNvSpPr>
          <p:nvPr>
            <p:ph type="sldNum" sz="quarter" idx="12"/>
          </p:nvPr>
        </p:nvSpPr>
        <p:spPr/>
        <p:txBody>
          <a:bodyPr/>
          <a:lstStyle/>
          <a:p>
            <a:fld id="{56203C14-86D1-FF46-A744-0AAC06D1C0F3}" type="slidenum">
              <a:rPr lang="es-MX" smtClean="0"/>
              <a:t>‹Nº›</a:t>
            </a:fld>
            <a:endParaRPr lang="es-MX"/>
          </a:p>
        </p:txBody>
      </p:sp>
    </p:spTree>
    <p:extLst>
      <p:ext uri="{BB962C8B-B14F-4D97-AF65-F5344CB8AC3E}">
        <p14:creationId xmlns:p14="http://schemas.microsoft.com/office/powerpoint/2010/main" val="212125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8DBE56-9D21-8BDD-1319-DD1FEBF70BA8}"/>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E15E4329-E439-5C69-93CC-0D5494F88DDA}"/>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05B8E6C4-874E-12BE-311E-17DCCAC9A409}"/>
              </a:ext>
            </a:extLst>
          </p:cNvPr>
          <p:cNvSpPr>
            <a:spLocks noGrp="1"/>
          </p:cNvSpPr>
          <p:nvPr>
            <p:ph type="dt" sz="half" idx="10"/>
          </p:nvPr>
        </p:nvSpPr>
        <p:spPr/>
        <p:txBody>
          <a:bodyPr/>
          <a:lstStyle/>
          <a:p>
            <a:fld id="{0619D594-A989-914C-A347-6B2A0DE32B64}" type="datetimeFigureOut">
              <a:rPr lang="es-MX" smtClean="0"/>
              <a:t>18/02/24</a:t>
            </a:fld>
            <a:endParaRPr lang="es-MX"/>
          </a:p>
        </p:txBody>
      </p:sp>
      <p:sp>
        <p:nvSpPr>
          <p:cNvPr id="5" name="Marcador de pie de página 4">
            <a:extLst>
              <a:ext uri="{FF2B5EF4-FFF2-40B4-BE49-F238E27FC236}">
                <a16:creationId xmlns:a16="http://schemas.microsoft.com/office/drawing/2014/main" id="{E0B29400-207A-C079-A8A1-4B882CDD887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CB7E385-1230-8FF9-461C-5AF26C3899D9}"/>
              </a:ext>
            </a:extLst>
          </p:cNvPr>
          <p:cNvSpPr>
            <a:spLocks noGrp="1"/>
          </p:cNvSpPr>
          <p:nvPr>
            <p:ph type="sldNum" sz="quarter" idx="12"/>
          </p:nvPr>
        </p:nvSpPr>
        <p:spPr/>
        <p:txBody>
          <a:bodyPr/>
          <a:lstStyle/>
          <a:p>
            <a:fld id="{56203C14-86D1-FF46-A744-0AAC06D1C0F3}" type="slidenum">
              <a:rPr lang="es-MX" smtClean="0"/>
              <a:t>‹Nº›</a:t>
            </a:fld>
            <a:endParaRPr lang="es-MX"/>
          </a:p>
        </p:txBody>
      </p:sp>
    </p:spTree>
    <p:extLst>
      <p:ext uri="{BB962C8B-B14F-4D97-AF65-F5344CB8AC3E}">
        <p14:creationId xmlns:p14="http://schemas.microsoft.com/office/powerpoint/2010/main" val="278200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E3CCE5-296F-2F93-5E63-5C6A03CB9DCC}"/>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E9D68E95-CDF7-26B7-C063-26AD32F06077}"/>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B6C9DDA4-749E-4572-1C7F-245D6D8DB9E4}"/>
              </a:ext>
            </a:extLst>
          </p:cNvPr>
          <p:cNvSpPr>
            <a:spLocks noGrp="1"/>
          </p:cNvSpPr>
          <p:nvPr>
            <p:ph type="dt" sz="half" idx="10"/>
          </p:nvPr>
        </p:nvSpPr>
        <p:spPr/>
        <p:txBody>
          <a:bodyPr/>
          <a:lstStyle/>
          <a:p>
            <a:fld id="{0619D594-A989-914C-A347-6B2A0DE32B64}" type="datetimeFigureOut">
              <a:rPr lang="es-MX" smtClean="0"/>
              <a:t>18/02/24</a:t>
            </a:fld>
            <a:endParaRPr lang="es-MX"/>
          </a:p>
        </p:txBody>
      </p:sp>
      <p:sp>
        <p:nvSpPr>
          <p:cNvPr id="5" name="Marcador de pie de página 4">
            <a:extLst>
              <a:ext uri="{FF2B5EF4-FFF2-40B4-BE49-F238E27FC236}">
                <a16:creationId xmlns:a16="http://schemas.microsoft.com/office/drawing/2014/main" id="{D265ED0A-E4E3-B5C3-2A90-789D6F2C430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985F79B-3C84-86AF-DB2B-8AC36C47FC4B}"/>
              </a:ext>
            </a:extLst>
          </p:cNvPr>
          <p:cNvSpPr>
            <a:spLocks noGrp="1"/>
          </p:cNvSpPr>
          <p:nvPr>
            <p:ph type="sldNum" sz="quarter" idx="12"/>
          </p:nvPr>
        </p:nvSpPr>
        <p:spPr/>
        <p:txBody>
          <a:bodyPr/>
          <a:lstStyle/>
          <a:p>
            <a:fld id="{56203C14-86D1-FF46-A744-0AAC06D1C0F3}" type="slidenum">
              <a:rPr lang="es-MX" smtClean="0"/>
              <a:t>‹Nº›</a:t>
            </a:fld>
            <a:endParaRPr lang="es-MX"/>
          </a:p>
        </p:txBody>
      </p:sp>
    </p:spTree>
    <p:extLst>
      <p:ext uri="{BB962C8B-B14F-4D97-AF65-F5344CB8AC3E}">
        <p14:creationId xmlns:p14="http://schemas.microsoft.com/office/powerpoint/2010/main" val="124971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D444A2-3FC4-1766-6BBE-6E51B6B026D2}"/>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62366325-73BB-3288-6535-A870ABAF28DF}"/>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A66A774A-90DF-D705-A5FA-AD3E9C87B973}"/>
              </a:ext>
            </a:extLst>
          </p:cNvPr>
          <p:cNvSpPr>
            <a:spLocks noGrp="1"/>
          </p:cNvSpPr>
          <p:nvPr>
            <p:ph type="dt" sz="half" idx="10"/>
          </p:nvPr>
        </p:nvSpPr>
        <p:spPr/>
        <p:txBody>
          <a:bodyPr/>
          <a:lstStyle/>
          <a:p>
            <a:fld id="{0619D594-A989-914C-A347-6B2A0DE32B64}" type="datetimeFigureOut">
              <a:rPr lang="es-MX" smtClean="0"/>
              <a:t>18/02/24</a:t>
            </a:fld>
            <a:endParaRPr lang="es-MX"/>
          </a:p>
        </p:txBody>
      </p:sp>
      <p:sp>
        <p:nvSpPr>
          <p:cNvPr id="5" name="Marcador de pie de página 4">
            <a:extLst>
              <a:ext uri="{FF2B5EF4-FFF2-40B4-BE49-F238E27FC236}">
                <a16:creationId xmlns:a16="http://schemas.microsoft.com/office/drawing/2014/main" id="{44CE8AA6-17DD-A00A-B27B-9911A6B4710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46B3448-78F3-BE61-AB7E-82ADF5D90AAC}"/>
              </a:ext>
            </a:extLst>
          </p:cNvPr>
          <p:cNvSpPr>
            <a:spLocks noGrp="1"/>
          </p:cNvSpPr>
          <p:nvPr>
            <p:ph type="sldNum" sz="quarter" idx="12"/>
          </p:nvPr>
        </p:nvSpPr>
        <p:spPr/>
        <p:txBody>
          <a:bodyPr/>
          <a:lstStyle/>
          <a:p>
            <a:fld id="{56203C14-86D1-FF46-A744-0AAC06D1C0F3}" type="slidenum">
              <a:rPr lang="es-MX" smtClean="0"/>
              <a:t>‹Nº›</a:t>
            </a:fld>
            <a:endParaRPr lang="es-MX"/>
          </a:p>
        </p:txBody>
      </p:sp>
    </p:spTree>
    <p:extLst>
      <p:ext uri="{BB962C8B-B14F-4D97-AF65-F5344CB8AC3E}">
        <p14:creationId xmlns:p14="http://schemas.microsoft.com/office/powerpoint/2010/main" val="70662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F262A7-C9F9-DAC2-9BF6-ACBE635580F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D4822B16-3D4E-9478-E52D-6E24BB47BE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F6DE6033-7A58-5F5F-FE88-7390148FDAB5}"/>
              </a:ext>
            </a:extLst>
          </p:cNvPr>
          <p:cNvSpPr>
            <a:spLocks noGrp="1"/>
          </p:cNvSpPr>
          <p:nvPr>
            <p:ph type="dt" sz="half" idx="10"/>
          </p:nvPr>
        </p:nvSpPr>
        <p:spPr/>
        <p:txBody>
          <a:bodyPr/>
          <a:lstStyle/>
          <a:p>
            <a:fld id="{0619D594-A989-914C-A347-6B2A0DE32B64}" type="datetimeFigureOut">
              <a:rPr lang="es-MX" smtClean="0"/>
              <a:t>18/02/24</a:t>
            </a:fld>
            <a:endParaRPr lang="es-MX"/>
          </a:p>
        </p:txBody>
      </p:sp>
      <p:sp>
        <p:nvSpPr>
          <p:cNvPr id="5" name="Marcador de pie de página 4">
            <a:extLst>
              <a:ext uri="{FF2B5EF4-FFF2-40B4-BE49-F238E27FC236}">
                <a16:creationId xmlns:a16="http://schemas.microsoft.com/office/drawing/2014/main" id="{B02F0F69-DA98-A78C-C19F-AE609981D3E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1B10370-359A-C1E8-079F-21DC16C7A9C9}"/>
              </a:ext>
            </a:extLst>
          </p:cNvPr>
          <p:cNvSpPr>
            <a:spLocks noGrp="1"/>
          </p:cNvSpPr>
          <p:nvPr>
            <p:ph type="sldNum" sz="quarter" idx="12"/>
          </p:nvPr>
        </p:nvSpPr>
        <p:spPr/>
        <p:txBody>
          <a:bodyPr/>
          <a:lstStyle/>
          <a:p>
            <a:fld id="{56203C14-86D1-FF46-A744-0AAC06D1C0F3}" type="slidenum">
              <a:rPr lang="es-MX" smtClean="0"/>
              <a:t>‹Nº›</a:t>
            </a:fld>
            <a:endParaRPr lang="es-MX"/>
          </a:p>
        </p:txBody>
      </p:sp>
    </p:spTree>
    <p:extLst>
      <p:ext uri="{BB962C8B-B14F-4D97-AF65-F5344CB8AC3E}">
        <p14:creationId xmlns:p14="http://schemas.microsoft.com/office/powerpoint/2010/main" val="72218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32BA70-334D-BB4A-B533-BB0C58BFCE30}"/>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7B29CA94-476F-FF2A-F113-3C0F02ACF05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F740810C-4E21-DD1B-D698-AD214B4CF5BC}"/>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C8E806DA-B908-D896-A8DB-4C74058BC1CE}"/>
              </a:ext>
            </a:extLst>
          </p:cNvPr>
          <p:cNvSpPr>
            <a:spLocks noGrp="1"/>
          </p:cNvSpPr>
          <p:nvPr>
            <p:ph type="dt" sz="half" idx="10"/>
          </p:nvPr>
        </p:nvSpPr>
        <p:spPr/>
        <p:txBody>
          <a:bodyPr/>
          <a:lstStyle/>
          <a:p>
            <a:fld id="{0619D594-A989-914C-A347-6B2A0DE32B64}" type="datetimeFigureOut">
              <a:rPr lang="es-MX" smtClean="0"/>
              <a:t>18/02/24</a:t>
            </a:fld>
            <a:endParaRPr lang="es-MX"/>
          </a:p>
        </p:txBody>
      </p:sp>
      <p:sp>
        <p:nvSpPr>
          <p:cNvPr id="6" name="Marcador de pie de página 5">
            <a:extLst>
              <a:ext uri="{FF2B5EF4-FFF2-40B4-BE49-F238E27FC236}">
                <a16:creationId xmlns:a16="http://schemas.microsoft.com/office/drawing/2014/main" id="{0AA5E961-C376-DE59-D6C2-BDC8EADD339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57E0477-A86E-BDB5-9039-CB620D562EB4}"/>
              </a:ext>
            </a:extLst>
          </p:cNvPr>
          <p:cNvSpPr>
            <a:spLocks noGrp="1"/>
          </p:cNvSpPr>
          <p:nvPr>
            <p:ph type="sldNum" sz="quarter" idx="12"/>
          </p:nvPr>
        </p:nvSpPr>
        <p:spPr/>
        <p:txBody>
          <a:bodyPr/>
          <a:lstStyle/>
          <a:p>
            <a:fld id="{56203C14-86D1-FF46-A744-0AAC06D1C0F3}" type="slidenum">
              <a:rPr lang="es-MX" smtClean="0"/>
              <a:t>‹Nº›</a:t>
            </a:fld>
            <a:endParaRPr lang="es-MX"/>
          </a:p>
        </p:txBody>
      </p:sp>
    </p:spTree>
    <p:extLst>
      <p:ext uri="{BB962C8B-B14F-4D97-AF65-F5344CB8AC3E}">
        <p14:creationId xmlns:p14="http://schemas.microsoft.com/office/powerpoint/2010/main" val="246120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8BD36A-315B-55CA-C09B-83D72515431D}"/>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98420822-1088-0811-E347-3602059512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D7377F67-875F-0227-F932-035A6FC00975}"/>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93D59C44-47CE-05BD-355E-1AC8CF9A9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6A10A960-B912-834C-AB6F-B451C0FBDAC5}"/>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3EB52D8B-4D86-FEE1-FFF2-39D9E1FA24C6}"/>
              </a:ext>
            </a:extLst>
          </p:cNvPr>
          <p:cNvSpPr>
            <a:spLocks noGrp="1"/>
          </p:cNvSpPr>
          <p:nvPr>
            <p:ph type="dt" sz="half" idx="10"/>
          </p:nvPr>
        </p:nvSpPr>
        <p:spPr/>
        <p:txBody>
          <a:bodyPr/>
          <a:lstStyle/>
          <a:p>
            <a:fld id="{0619D594-A989-914C-A347-6B2A0DE32B64}" type="datetimeFigureOut">
              <a:rPr lang="es-MX" smtClean="0"/>
              <a:t>18/02/24</a:t>
            </a:fld>
            <a:endParaRPr lang="es-MX"/>
          </a:p>
        </p:txBody>
      </p:sp>
      <p:sp>
        <p:nvSpPr>
          <p:cNvPr id="8" name="Marcador de pie de página 7">
            <a:extLst>
              <a:ext uri="{FF2B5EF4-FFF2-40B4-BE49-F238E27FC236}">
                <a16:creationId xmlns:a16="http://schemas.microsoft.com/office/drawing/2014/main" id="{D3EFC5BA-F6F9-BD48-3776-BEE80FE3E9A2}"/>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DE618D1D-D365-40A0-A056-1A8AC7B10104}"/>
              </a:ext>
            </a:extLst>
          </p:cNvPr>
          <p:cNvSpPr>
            <a:spLocks noGrp="1"/>
          </p:cNvSpPr>
          <p:nvPr>
            <p:ph type="sldNum" sz="quarter" idx="12"/>
          </p:nvPr>
        </p:nvSpPr>
        <p:spPr/>
        <p:txBody>
          <a:bodyPr/>
          <a:lstStyle/>
          <a:p>
            <a:fld id="{56203C14-86D1-FF46-A744-0AAC06D1C0F3}" type="slidenum">
              <a:rPr lang="es-MX" smtClean="0"/>
              <a:t>‹Nº›</a:t>
            </a:fld>
            <a:endParaRPr lang="es-MX"/>
          </a:p>
        </p:txBody>
      </p:sp>
    </p:spTree>
    <p:extLst>
      <p:ext uri="{BB962C8B-B14F-4D97-AF65-F5344CB8AC3E}">
        <p14:creationId xmlns:p14="http://schemas.microsoft.com/office/powerpoint/2010/main" val="361396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D28AD-9EAD-6E49-155B-F44B76582DD7}"/>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036276B6-52C2-1DBD-22D9-D3B911A6017B}"/>
              </a:ext>
            </a:extLst>
          </p:cNvPr>
          <p:cNvSpPr>
            <a:spLocks noGrp="1"/>
          </p:cNvSpPr>
          <p:nvPr>
            <p:ph type="dt" sz="half" idx="10"/>
          </p:nvPr>
        </p:nvSpPr>
        <p:spPr/>
        <p:txBody>
          <a:bodyPr/>
          <a:lstStyle/>
          <a:p>
            <a:fld id="{0619D594-A989-914C-A347-6B2A0DE32B64}" type="datetimeFigureOut">
              <a:rPr lang="es-MX" smtClean="0"/>
              <a:t>18/02/24</a:t>
            </a:fld>
            <a:endParaRPr lang="es-MX"/>
          </a:p>
        </p:txBody>
      </p:sp>
      <p:sp>
        <p:nvSpPr>
          <p:cNvPr id="4" name="Marcador de pie de página 3">
            <a:extLst>
              <a:ext uri="{FF2B5EF4-FFF2-40B4-BE49-F238E27FC236}">
                <a16:creationId xmlns:a16="http://schemas.microsoft.com/office/drawing/2014/main" id="{C0863722-66C9-B052-FE40-42F8EF278055}"/>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8DD26B8-FEB5-00FA-92BE-78F4596EB43A}"/>
              </a:ext>
            </a:extLst>
          </p:cNvPr>
          <p:cNvSpPr>
            <a:spLocks noGrp="1"/>
          </p:cNvSpPr>
          <p:nvPr>
            <p:ph type="sldNum" sz="quarter" idx="12"/>
          </p:nvPr>
        </p:nvSpPr>
        <p:spPr/>
        <p:txBody>
          <a:bodyPr/>
          <a:lstStyle/>
          <a:p>
            <a:fld id="{56203C14-86D1-FF46-A744-0AAC06D1C0F3}" type="slidenum">
              <a:rPr lang="es-MX" smtClean="0"/>
              <a:t>‹Nº›</a:t>
            </a:fld>
            <a:endParaRPr lang="es-MX"/>
          </a:p>
        </p:txBody>
      </p:sp>
    </p:spTree>
    <p:extLst>
      <p:ext uri="{BB962C8B-B14F-4D97-AF65-F5344CB8AC3E}">
        <p14:creationId xmlns:p14="http://schemas.microsoft.com/office/powerpoint/2010/main" val="296791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B10C92-785B-397A-BAB2-CAC2028C9DBC}"/>
              </a:ext>
            </a:extLst>
          </p:cNvPr>
          <p:cNvSpPr>
            <a:spLocks noGrp="1"/>
          </p:cNvSpPr>
          <p:nvPr>
            <p:ph type="dt" sz="half" idx="10"/>
          </p:nvPr>
        </p:nvSpPr>
        <p:spPr/>
        <p:txBody>
          <a:bodyPr/>
          <a:lstStyle/>
          <a:p>
            <a:fld id="{0619D594-A989-914C-A347-6B2A0DE32B64}" type="datetimeFigureOut">
              <a:rPr lang="es-MX" smtClean="0"/>
              <a:t>18/02/24</a:t>
            </a:fld>
            <a:endParaRPr lang="es-MX"/>
          </a:p>
        </p:txBody>
      </p:sp>
      <p:sp>
        <p:nvSpPr>
          <p:cNvPr id="3" name="Marcador de pie de página 2">
            <a:extLst>
              <a:ext uri="{FF2B5EF4-FFF2-40B4-BE49-F238E27FC236}">
                <a16:creationId xmlns:a16="http://schemas.microsoft.com/office/drawing/2014/main" id="{702492D6-25DB-3F30-A365-E64651905F62}"/>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DFB72A50-E325-34E2-F504-E34E19603711}"/>
              </a:ext>
            </a:extLst>
          </p:cNvPr>
          <p:cNvSpPr>
            <a:spLocks noGrp="1"/>
          </p:cNvSpPr>
          <p:nvPr>
            <p:ph type="sldNum" sz="quarter" idx="12"/>
          </p:nvPr>
        </p:nvSpPr>
        <p:spPr/>
        <p:txBody>
          <a:bodyPr/>
          <a:lstStyle/>
          <a:p>
            <a:fld id="{56203C14-86D1-FF46-A744-0AAC06D1C0F3}" type="slidenum">
              <a:rPr lang="es-MX" smtClean="0"/>
              <a:t>‹Nº›</a:t>
            </a:fld>
            <a:endParaRPr lang="es-MX"/>
          </a:p>
        </p:txBody>
      </p:sp>
    </p:spTree>
    <p:extLst>
      <p:ext uri="{BB962C8B-B14F-4D97-AF65-F5344CB8AC3E}">
        <p14:creationId xmlns:p14="http://schemas.microsoft.com/office/powerpoint/2010/main" val="644027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9B9D1A-DC5D-0790-D193-963EA70FFD6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45A6C4FE-315A-6455-5572-816B56451B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00A99A99-9736-2D1E-2DD8-9C829DB79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605AAB15-3681-FDA4-F5CB-27CDA4730678}"/>
              </a:ext>
            </a:extLst>
          </p:cNvPr>
          <p:cNvSpPr>
            <a:spLocks noGrp="1"/>
          </p:cNvSpPr>
          <p:nvPr>
            <p:ph type="dt" sz="half" idx="10"/>
          </p:nvPr>
        </p:nvSpPr>
        <p:spPr/>
        <p:txBody>
          <a:bodyPr/>
          <a:lstStyle/>
          <a:p>
            <a:fld id="{0619D594-A989-914C-A347-6B2A0DE32B64}" type="datetimeFigureOut">
              <a:rPr lang="es-MX" smtClean="0"/>
              <a:t>18/02/24</a:t>
            </a:fld>
            <a:endParaRPr lang="es-MX"/>
          </a:p>
        </p:txBody>
      </p:sp>
      <p:sp>
        <p:nvSpPr>
          <p:cNvPr id="6" name="Marcador de pie de página 5">
            <a:extLst>
              <a:ext uri="{FF2B5EF4-FFF2-40B4-BE49-F238E27FC236}">
                <a16:creationId xmlns:a16="http://schemas.microsoft.com/office/drawing/2014/main" id="{AD8DC9F8-2664-074A-5177-C8A606A9184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5C44667-4B7D-04B2-3152-86BA95C652F3}"/>
              </a:ext>
            </a:extLst>
          </p:cNvPr>
          <p:cNvSpPr>
            <a:spLocks noGrp="1"/>
          </p:cNvSpPr>
          <p:nvPr>
            <p:ph type="sldNum" sz="quarter" idx="12"/>
          </p:nvPr>
        </p:nvSpPr>
        <p:spPr/>
        <p:txBody>
          <a:bodyPr/>
          <a:lstStyle/>
          <a:p>
            <a:fld id="{56203C14-86D1-FF46-A744-0AAC06D1C0F3}" type="slidenum">
              <a:rPr lang="es-MX" smtClean="0"/>
              <a:t>‹Nº›</a:t>
            </a:fld>
            <a:endParaRPr lang="es-MX"/>
          </a:p>
        </p:txBody>
      </p:sp>
    </p:spTree>
    <p:extLst>
      <p:ext uri="{BB962C8B-B14F-4D97-AF65-F5344CB8AC3E}">
        <p14:creationId xmlns:p14="http://schemas.microsoft.com/office/powerpoint/2010/main" val="902858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9EB1AF-0451-A197-E0AD-79F0424511E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F7F851F1-8FFB-F2BA-F71A-4E793F648B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00B86063-5FC8-3AEC-6DDC-B970A0FF3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65645773-42C2-EE3E-4F14-0145412C1027}"/>
              </a:ext>
            </a:extLst>
          </p:cNvPr>
          <p:cNvSpPr>
            <a:spLocks noGrp="1"/>
          </p:cNvSpPr>
          <p:nvPr>
            <p:ph type="dt" sz="half" idx="10"/>
          </p:nvPr>
        </p:nvSpPr>
        <p:spPr/>
        <p:txBody>
          <a:bodyPr/>
          <a:lstStyle/>
          <a:p>
            <a:fld id="{0619D594-A989-914C-A347-6B2A0DE32B64}" type="datetimeFigureOut">
              <a:rPr lang="es-MX" smtClean="0"/>
              <a:t>18/02/24</a:t>
            </a:fld>
            <a:endParaRPr lang="es-MX"/>
          </a:p>
        </p:txBody>
      </p:sp>
      <p:sp>
        <p:nvSpPr>
          <p:cNvPr id="6" name="Marcador de pie de página 5">
            <a:extLst>
              <a:ext uri="{FF2B5EF4-FFF2-40B4-BE49-F238E27FC236}">
                <a16:creationId xmlns:a16="http://schemas.microsoft.com/office/drawing/2014/main" id="{5EDCFAD8-2D68-32B4-58FD-ECD35AB90FC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71A8E1E-B422-A18C-B26E-8FF2C575FD35}"/>
              </a:ext>
            </a:extLst>
          </p:cNvPr>
          <p:cNvSpPr>
            <a:spLocks noGrp="1"/>
          </p:cNvSpPr>
          <p:nvPr>
            <p:ph type="sldNum" sz="quarter" idx="12"/>
          </p:nvPr>
        </p:nvSpPr>
        <p:spPr/>
        <p:txBody>
          <a:bodyPr/>
          <a:lstStyle/>
          <a:p>
            <a:fld id="{56203C14-86D1-FF46-A744-0AAC06D1C0F3}" type="slidenum">
              <a:rPr lang="es-MX" smtClean="0"/>
              <a:t>‹Nº›</a:t>
            </a:fld>
            <a:endParaRPr lang="es-MX"/>
          </a:p>
        </p:txBody>
      </p:sp>
    </p:spTree>
    <p:extLst>
      <p:ext uri="{BB962C8B-B14F-4D97-AF65-F5344CB8AC3E}">
        <p14:creationId xmlns:p14="http://schemas.microsoft.com/office/powerpoint/2010/main" val="3959987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D58E32-A51F-55BD-66D3-6ED286B375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D5BC830A-1FD4-7CAE-7BE7-4738CAD2B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B457803F-EFF2-0EDF-E5CF-CA7064BB7D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9D594-A989-914C-A347-6B2A0DE32B64}" type="datetimeFigureOut">
              <a:rPr lang="es-MX" smtClean="0"/>
              <a:t>18/02/24</a:t>
            </a:fld>
            <a:endParaRPr lang="es-MX"/>
          </a:p>
        </p:txBody>
      </p:sp>
      <p:sp>
        <p:nvSpPr>
          <p:cNvPr id="5" name="Marcador de pie de página 4">
            <a:extLst>
              <a:ext uri="{FF2B5EF4-FFF2-40B4-BE49-F238E27FC236}">
                <a16:creationId xmlns:a16="http://schemas.microsoft.com/office/drawing/2014/main" id="{953A8F3F-DDA2-6DFC-F194-E5014E8B65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88C0D544-9754-F40F-F5BB-43C9BAF4D1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03C14-86D1-FF46-A744-0AAC06D1C0F3}" type="slidenum">
              <a:rPr lang="es-MX" smtClean="0"/>
              <a:t>‹Nº›</a:t>
            </a:fld>
            <a:endParaRPr lang="es-MX"/>
          </a:p>
        </p:txBody>
      </p:sp>
    </p:spTree>
    <p:extLst>
      <p:ext uri="{BB962C8B-B14F-4D97-AF65-F5344CB8AC3E}">
        <p14:creationId xmlns:p14="http://schemas.microsoft.com/office/powerpoint/2010/main" val="1512858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s.m.wikipedia.org/wiki/Macho" TargetMode="External"/><Relationship Id="rId7" Type="http://schemas.openxmlformats.org/officeDocument/2006/relationships/hyperlink" Target="https://es.m.wikipedia.org/wiki/Stomias_boa#cite_note-5"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es.m.wikipedia.org/wiki/Stomias_boa#cite_note-4" TargetMode="External"/><Relationship Id="rId5" Type="http://schemas.openxmlformats.org/officeDocument/2006/relationships/hyperlink" Target="https://es.m.wikipedia.org/wiki/Stomias_boa#cite_note-3" TargetMode="External"/><Relationship Id="rId4" Type="http://schemas.openxmlformats.org/officeDocument/2006/relationships/hyperlink" Target="https://es.m.wikipedia.org/wiki/Stomias_boa#cite_note-FishBase-2"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es.m.wikipedia.org/wiki/Gelatina" TargetMode="External"/><Relationship Id="rId13" Type="http://schemas.openxmlformats.org/officeDocument/2006/relationships/hyperlink" Target="https://es.m.wikipedia.org/wiki/Taxonom%C3%ADa" TargetMode="External"/><Relationship Id="rId18" Type="http://schemas.openxmlformats.org/officeDocument/2006/relationships/hyperlink" Target="https://es.m.wikipedia.org/wiki/Hydrozoa" TargetMode="External"/><Relationship Id="rId3" Type="http://schemas.openxmlformats.org/officeDocument/2006/relationships/hyperlink" Target="https://es.m.wikipedia.org/wiki/Animal" TargetMode="External"/><Relationship Id="rId21" Type="http://schemas.openxmlformats.org/officeDocument/2006/relationships/hyperlink" Target="https://es.m.wikipedia.org/wiki/Hydrozoa#Hidromedusas" TargetMode="External"/><Relationship Id="rId7" Type="http://schemas.openxmlformats.org/officeDocument/2006/relationships/hyperlink" Target="https://es.m.wikipedia.org/wiki/Pel%C3%A1gico" TargetMode="External"/><Relationship Id="rId12" Type="http://schemas.openxmlformats.org/officeDocument/2006/relationships/hyperlink" Target="https://es.m.wikipedia.org/wiki/Cnidaria#Caracter%C3%ADsticas_generales" TargetMode="External"/><Relationship Id="rId17" Type="http://schemas.openxmlformats.org/officeDocument/2006/relationships/hyperlink" Target="https://es.m.wikipedia.org/wiki/Anthozoa" TargetMode="External"/><Relationship Id="rId2" Type="http://schemas.openxmlformats.org/officeDocument/2006/relationships/image" Target="../media/image2.png"/><Relationship Id="rId16" Type="http://schemas.openxmlformats.org/officeDocument/2006/relationships/hyperlink" Target="https://es.m.wikipedia.org/wiki/Reproducci%C3%B3n_sexual" TargetMode="External"/><Relationship Id="rId20" Type="http://schemas.openxmlformats.org/officeDocument/2006/relationships/hyperlink" Target="https://es.m.wikipedia.org/wiki/Cubozoa" TargetMode="External"/><Relationship Id="rId1" Type="http://schemas.openxmlformats.org/officeDocument/2006/relationships/slideLayout" Target="../slideLayouts/slideLayout2.xml"/><Relationship Id="rId6" Type="http://schemas.openxmlformats.org/officeDocument/2006/relationships/hyperlink" Target="https://es.m.wikipedia.org/wiki/Celent%C3%A9reos" TargetMode="External"/><Relationship Id="rId11" Type="http://schemas.openxmlformats.org/officeDocument/2006/relationships/hyperlink" Target="https://es.m.wikipedia.org/wiki/Medusozoa#cite_note-1" TargetMode="External"/><Relationship Id="rId5" Type="http://schemas.openxmlformats.org/officeDocument/2006/relationships/hyperlink" Target="https://es.m.wikipedia.org/wiki/Cnidaria" TargetMode="External"/><Relationship Id="rId15" Type="http://schemas.openxmlformats.org/officeDocument/2006/relationships/hyperlink" Target="https://es.m.wikipedia.org/wiki/Reproducci%C3%B3n_asexual" TargetMode="External"/><Relationship Id="rId23" Type="http://schemas.openxmlformats.org/officeDocument/2006/relationships/hyperlink" Target="https://es.m.wikipedia.org/wiki/Cubozoa#Cubomedusas" TargetMode="External"/><Relationship Id="rId10" Type="http://schemas.openxmlformats.org/officeDocument/2006/relationships/hyperlink" Target="https://es.m.wikipedia.org/wiki/C%C3%A1mbrico" TargetMode="External"/><Relationship Id="rId19" Type="http://schemas.openxmlformats.org/officeDocument/2006/relationships/hyperlink" Target="https://es.m.wikipedia.org/wiki/Scyphozoa" TargetMode="External"/><Relationship Id="rId4" Type="http://schemas.openxmlformats.org/officeDocument/2006/relationships/hyperlink" Target="https://es.m.wikipedia.org/wiki/Filo" TargetMode="External"/><Relationship Id="rId9" Type="http://schemas.openxmlformats.org/officeDocument/2006/relationships/hyperlink" Target="https://es.m.wikipedia.org/wiki/Cnidocito" TargetMode="External"/><Relationship Id="rId14" Type="http://schemas.openxmlformats.org/officeDocument/2006/relationships/hyperlink" Target="https://es.m.wikipedia.org/wiki/S%C3%A9sil" TargetMode="External"/><Relationship Id="rId22" Type="http://schemas.openxmlformats.org/officeDocument/2006/relationships/hyperlink" Target="https://es.m.wikipedia.org/wiki/Scyphozoa#Escifomedusa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es.m.wikipedia.org/wiki/Lagunas_costeras" TargetMode="External"/><Relationship Id="rId13" Type="http://schemas.openxmlformats.org/officeDocument/2006/relationships/hyperlink" Target="https://es.m.wikipedia.org/wiki/Cangrejo" TargetMode="External"/><Relationship Id="rId18" Type="http://schemas.openxmlformats.org/officeDocument/2006/relationships/hyperlink" Target="https://es.m.wikipedia.org/wiki/Australia" TargetMode="External"/><Relationship Id="rId3" Type="http://schemas.openxmlformats.org/officeDocument/2006/relationships/hyperlink" Target="https://es.m.wikipedia.org/wiki/Pterois_antennata#cite_note-3" TargetMode="External"/><Relationship Id="rId21" Type="http://schemas.openxmlformats.org/officeDocument/2006/relationships/hyperlink" Target="https://es.m.wikipedia.org/wiki/Cangrejos" TargetMode="External"/><Relationship Id="rId7" Type="http://schemas.openxmlformats.org/officeDocument/2006/relationships/hyperlink" Target="https://es.m.wikipedia.org/wiki/H%C3%A1bitat" TargetMode="External"/><Relationship Id="rId12" Type="http://schemas.openxmlformats.org/officeDocument/2006/relationships/hyperlink" Target="https://es.m.wikipedia.org/wiki/Camar%C3%B3n" TargetMode="External"/><Relationship Id="rId17" Type="http://schemas.openxmlformats.org/officeDocument/2006/relationships/hyperlink" Target="https://es.m.wikipedia.org/wiki/Queensland" TargetMode="External"/><Relationship Id="rId2" Type="http://schemas.openxmlformats.org/officeDocument/2006/relationships/image" Target="../media/image3.png"/><Relationship Id="rId16" Type="http://schemas.openxmlformats.org/officeDocument/2006/relationships/hyperlink" Target="https://es.m.wikipedia.org/wiki/Jap%C3%B3n" TargetMode="External"/><Relationship Id="rId20" Type="http://schemas.openxmlformats.org/officeDocument/2006/relationships/hyperlink" Target="https://es.m.wikipedia.org/wiki/Caridea" TargetMode="External"/><Relationship Id="rId1" Type="http://schemas.openxmlformats.org/officeDocument/2006/relationships/slideLayout" Target="../slideLayouts/slideLayout2.xml"/><Relationship Id="rId6" Type="http://schemas.openxmlformats.org/officeDocument/2006/relationships/hyperlink" Target="https://es.m.wikipedia.org/wiki/Scorpaenidae" TargetMode="External"/><Relationship Id="rId11" Type="http://schemas.openxmlformats.org/officeDocument/2006/relationships/hyperlink" Target="https://es.m.wikipedia.org/wiki/Oc%C3%A9ano_Pac%C3%ADfico" TargetMode="External"/><Relationship Id="rId5" Type="http://schemas.openxmlformats.org/officeDocument/2006/relationships/hyperlink" Target="https://es.m.wikipedia.org/wiki/Familia_(biolog%C3%ADa)" TargetMode="External"/><Relationship Id="rId15" Type="http://schemas.openxmlformats.org/officeDocument/2006/relationships/hyperlink" Target="https://es.m.wikipedia.org/wiki/%C3%81frica" TargetMode="External"/><Relationship Id="rId10" Type="http://schemas.openxmlformats.org/officeDocument/2006/relationships/hyperlink" Target="https://es.m.wikipedia.org/wiki/Oc%C3%A9ano_%C3%8Dndico" TargetMode="External"/><Relationship Id="rId19" Type="http://schemas.openxmlformats.org/officeDocument/2006/relationships/hyperlink" Target="https://es.m.wikipedia.org/wiki/Kermadec" TargetMode="External"/><Relationship Id="rId4" Type="http://schemas.openxmlformats.org/officeDocument/2006/relationships/hyperlink" Target="https://es.m.wikipedia.org/wiki/Pez" TargetMode="External"/><Relationship Id="rId9" Type="http://schemas.openxmlformats.org/officeDocument/2006/relationships/hyperlink" Target="https://es.m.wikipedia.org/wiki/Arrecife" TargetMode="External"/><Relationship Id="rId14" Type="http://schemas.openxmlformats.org/officeDocument/2006/relationships/hyperlink" Target="https://es.m.wikipedia.org/wiki/Cent%C3%ADmetro" TargetMode="External"/><Relationship Id="rId22" Type="http://schemas.openxmlformats.org/officeDocument/2006/relationships/hyperlink" Target="https://es.m.wikipedia.org/wiki/Toxina"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s.m.wikipedia.org/wiki/Agua" TargetMode="External"/><Relationship Id="rId13" Type="http://schemas.openxmlformats.org/officeDocument/2006/relationships/hyperlink" Target="https://es.m.wikipedia.org/wiki/Hoz_(herramienta)" TargetMode="External"/><Relationship Id="rId3" Type="http://schemas.openxmlformats.org/officeDocument/2006/relationships/hyperlink" Target="https://es.m.wikipedia.org/wiki/Especie" TargetMode="External"/><Relationship Id="rId7" Type="http://schemas.openxmlformats.org/officeDocument/2006/relationships/hyperlink" Target="https://es.m.wikipedia.org/wiki/Sphyrnidae" TargetMode="External"/><Relationship Id="rId12" Type="http://schemas.openxmlformats.org/officeDocument/2006/relationships/hyperlink" Target="https://es.m.wikipedia.org/wiki/Aleta_dorsal" TargetMode="External"/><Relationship Id="rId17" Type="http://schemas.openxmlformats.org/officeDocument/2006/relationships/hyperlink" Target="https://es.m.wikipedia.org/wiki/Tibur%C3%B3n" TargetMode="External"/><Relationship Id="rId2" Type="http://schemas.openxmlformats.org/officeDocument/2006/relationships/image" Target="../media/image4.png"/><Relationship Id="rId16" Type="http://schemas.openxmlformats.org/officeDocument/2006/relationships/hyperlink" Target="https://es.m.wikipedia.org/wiki/Peces_%C3%B3seos" TargetMode="External"/><Relationship Id="rId1" Type="http://schemas.openxmlformats.org/officeDocument/2006/relationships/slideLayout" Target="../slideLayouts/slideLayout2.xml"/><Relationship Id="rId6" Type="http://schemas.openxmlformats.org/officeDocument/2006/relationships/hyperlink" Target="https://es.m.wikipedia.org/wiki/Familia_(biolog%C3%ADa)" TargetMode="External"/><Relationship Id="rId11" Type="http://schemas.openxmlformats.org/officeDocument/2006/relationships/hyperlink" Target="https://es.m.wikipedia.org/wiki/Martillo" TargetMode="External"/><Relationship Id="rId5" Type="http://schemas.openxmlformats.org/officeDocument/2006/relationships/hyperlink" Target="https://es.m.wikipedia.org/wiki/Carcarriniforme" TargetMode="External"/><Relationship Id="rId15" Type="http://schemas.openxmlformats.org/officeDocument/2006/relationships/hyperlink" Target="https://es.m.wikipedia.org/wiki/Cefal%C3%B3podo" TargetMode="External"/><Relationship Id="rId10" Type="http://schemas.openxmlformats.org/officeDocument/2006/relationships/hyperlink" Target="https://es.m.wikipedia.org/wiki/Tibur%C3%B3n_martillo" TargetMode="External"/><Relationship Id="rId4" Type="http://schemas.openxmlformats.org/officeDocument/2006/relationships/hyperlink" Target="https://es.m.wikipedia.org/wiki/Elasmobranquio" TargetMode="External"/><Relationship Id="rId9" Type="http://schemas.openxmlformats.org/officeDocument/2006/relationships/hyperlink" Target="https://es.m.wikipedia.org/wiki/Tr%C3%B3pico" TargetMode="External"/><Relationship Id="rId14" Type="http://schemas.openxmlformats.org/officeDocument/2006/relationships/hyperlink" Target="https://es.m.wikipedia.org/wiki/Crust%C3%A1ceo"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s.m.wikipedia.org/wiki/Fosa_de_las_Marianas#cite_note-mariana_britannica-1" TargetMode="External"/><Relationship Id="rId3" Type="http://schemas.openxmlformats.org/officeDocument/2006/relationships/hyperlink" Target="https://es.m.wikipedia.org/wiki/Oc%C3%A9ano_Pac%C3%ADfico" TargetMode="External"/><Relationship Id="rId7" Type="http://schemas.openxmlformats.org/officeDocument/2006/relationships/hyperlink" Target="https://es.m.wikipedia.org/wiki/Abismo_de_Challenger"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es.m.wikipedia.org/wiki/Fosa_oce%C3%A1nica" TargetMode="External"/><Relationship Id="rId5" Type="http://schemas.openxmlformats.org/officeDocument/2006/relationships/hyperlink" Target="https://es.m.wikipedia.org/wiki/Tierra" TargetMode="External"/><Relationship Id="rId10" Type="http://schemas.openxmlformats.org/officeDocument/2006/relationships/hyperlink" Target="https://es.m.wikipedia.org/wiki/Fosa_de_las_Marianas#cite_note-2" TargetMode="External"/><Relationship Id="rId4" Type="http://schemas.openxmlformats.org/officeDocument/2006/relationships/hyperlink" Target="https://es.m.wikipedia.org/wiki/Islas_Marianas" TargetMode="External"/><Relationship Id="rId9" Type="http://schemas.openxmlformats.org/officeDocument/2006/relationships/hyperlink" Target="https://es.m.wikipedia.org/wiki/Monte_Everes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s.m.wikipedia.org/wiki/Cenozoico" TargetMode="External"/><Relationship Id="rId13" Type="http://schemas.openxmlformats.org/officeDocument/2006/relationships/hyperlink" Target="https://es.m.wikipedia.org/wiki/Lamnidae" TargetMode="External"/><Relationship Id="rId3" Type="http://schemas.openxmlformats.org/officeDocument/2006/relationships/hyperlink" Target="https://es.m.wikipedia.org/wiki/Idioma_griego" TargetMode="External"/><Relationship Id="rId7" Type="http://schemas.openxmlformats.org/officeDocument/2006/relationships/hyperlink" Target="https://es.m.wikipedia.org/wiki/Ma_(unidad_de_tiempo)" TargetMode="External"/><Relationship Id="rId12" Type="http://schemas.openxmlformats.org/officeDocument/2006/relationships/hyperlink" Target="https://es.m.wikipedia.org/wiki/Carcharocles_megalodon#cite_note-Pimiento2014-3" TargetMode="External"/><Relationship Id="rId2" Type="http://schemas.openxmlformats.org/officeDocument/2006/relationships/image" Target="../media/image6.png"/><Relationship Id="rId16" Type="http://schemas.openxmlformats.org/officeDocument/2006/relationships/hyperlink" Target="https://es.m.wikipedia.org/wiki/Cret%C3%A1cico_temprano" TargetMode="External"/><Relationship Id="rId1" Type="http://schemas.openxmlformats.org/officeDocument/2006/relationships/slideLayout" Target="../slideLayouts/slideLayout2.xml"/><Relationship Id="rId6" Type="http://schemas.openxmlformats.org/officeDocument/2006/relationships/hyperlink" Target="https://es.m.wikipedia.org/wiki/Selachimorpha" TargetMode="External"/><Relationship Id="rId11" Type="http://schemas.openxmlformats.org/officeDocument/2006/relationships/hyperlink" Target="https://es.m.wikipedia.org/wiki/Plioceno" TargetMode="External"/><Relationship Id="rId5" Type="http://schemas.openxmlformats.org/officeDocument/2006/relationships/hyperlink" Target="https://es.m.wikipedia.org/wiki/Extinci%C3%B3n" TargetMode="External"/><Relationship Id="rId15" Type="http://schemas.openxmlformats.org/officeDocument/2006/relationships/hyperlink" Target="https://es.m.wikipedia.org/wiki/Otodontidae" TargetMode="External"/><Relationship Id="rId10" Type="http://schemas.openxmlformats.org/officeDocument/2006/relationships/hyperlink" Target="https://es.m.wikipedia.org/wiki/Carcharocles_megalodon#cite_note-Pimiento2016-2" TargetMode="External"/><Relationship Id="rId4" Type="http://schemas.openxmlformats.org/officeDocument/2006/relationships/hyperlink" Target="https://es.m.wikipedia.org/wiki/Especie_(biolog%C3%ADa)" TargetMode="External"/><Relationship Id="rId9" Type="http://schemas.openxmlformats.org/officeDocument/2006/relationships/hyperlink" Target="https://es.m.wikipedia.org/wiki/Mioceno" TargetMode="External"/><Relationship Id="rId14" Type="http://schemas.openxmlformats.org/officeDocument/2006/relationships/hyperlink" Target="https://es.m.wikipedia.org/wiki/Gran_tibur%C3%B3n_blanco"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s.m.wikipedia.org/wiki/Mitolog%C3%ADa_n%C3%B3rdica"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es.m.wikipedia.org/wiki/Barco" TargetMode="External"/><Relationship Id="rId5" Type="http://schemas.openxmlformats.org/officeDocument/2006/relationships/hyperlink" Target="https://es.m.wikipedia.org/wiki/Architeuthis" TargetMode="External"/><Relationship Id="rId4" Type="http://schemas.openxmlformats.org/officeDocument/2006/relationships/hyperlink" Target="https://es.m.wikipedia.org/wiki/Octopoda"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es.m.wikipedia.org/wiki/Crustacea#cite_note-Brusca-1" TargetMode="External"/><Relationship Id="rId13" Type="http://schemas.openxmlformats.org/officeDocument/2006/relationships/hyperlink" Target="https://es.m.wikipedia.org/wiki/Pedunculata" TargetMode="External"/><Relationship Id="rId3" Type="http://schemas.openxmlformats.org/officeDocument/2006/relationships/hyperlink" Target="https://es.m.wikipedia.org/wiki/Lat%C3%ADn" TargetMode="External"/><Relationship Id="rId7" Type="http://schemas.openxmlformats.org/officeDocument/2006/relationships/hyperlink" Target="https://es.m.wikipedia.org/wiki/Especie" TargetMode="External"/><Relationship Id="rId12" Type="http://schemas.openxmlformats.org/officeDocument/2006/relationships/hyperlink" Target="https://es.m.wikipedia.org/wiki/Caridea"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es.m.wikipedia.org/wiki/Parafil%C3%A9tico" TargetMode="External"/><Relationship Id="rId11" Type="http://schemas.openxmlformats.org/officeDocument/2006/relationships/hyperlink" Target="https://es.m.wikipedia.org/wiki/Langostino" TargetMode="External"/><Relationship Id="rId5" Type="http://schemas.openxmlformats.org/officeDocument/2006/relationships/hyperlink" Target="https://es.m.wikipedia.org/wiki/Arthropoda" TargetMode="External"/><Relationship Id="rId10" Type="http://schemas.openxmlformats.org/officeDocument/2006/relationships/hyperlink" Target="https://es.m.wikipedia.org/wiki/Cangrejo" TargetMode="External"/><Relationship Id="rId4" Type="http://schemas.openxmlformats.org/officeDocument/2006/relationships/hyperlink" Target="https://es.m.wikipedia.org/wiki/Filo" TargetMode="External"/><Relationship Id="rId9" Type="http://schemas.openxmlformats.org/officeDocument/2006/relationships/hyperlink" Target="https://es.m.wikipedia.org/wiki/Palinurida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s.m.wikipedia.org/wiki/Psychrolutes_marcidus#cite_note-:0-2" TargetMode="External"/><Relationship Id="rId2" Type="http://schemas.openxmlformats.org/officeDocument/2006/relationships/hyperlink" Target="https://es.m.wikipedia.org/wiki/Vejiga_natatoria" TargetMode="External"/><Relationship Id="rId1" Type="http://schemas.openxmlformats.org/officeDocument/2006/relationships/slideLayout" Target="../slideLayouts/slideLayout2.xml"/><Relationship Id="rId5" Type="http://schemas.openxmlformats.org/officeDocument/2006/relationships/hyperlink" Target="https://es.m.wikipedia.org/wiki/Psychrolutes_marcidus#cite_note-4" TargetMode="External"/><Relationship Id="rId4" Type="http://schemas.openxmlformats.org/officeDocument/2006/relationships/hyperlink" Target="https://es.m.wikipedia.org/wiki/Psychrolutes_marcidus#cite_note-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1D9D876-EE64-0B0A-2208-2EFC85A01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630"/>
            <a:ext cx="12192000" cy="6954630"/>
          </a:xfrm>
          <a:prstGeom prst="rect">
            <a:avLst/>
          </a:prstGeom>
        </p:spPr>
      </p:pic>
      <p:sp>
        <p:nvSpPr>
          <p:cNvPr id="5" name="CuadroTexto 4">
            <a:extLst>
              <a:ext uri="{FF2B5EF4-FFF2-40B4-BE49-F238E27FC236}">
                <a16:creationId xmlns:a16="http://schemas.microsoft.com/office/drawing/2014/main" id="{248ADB14-52A2-24D9-484F-8FDB16A613A9}"/>
              </a:ext>
            </a:extLst>
          </p:cNvPr>
          <p:cNvSpPr txBox="1"/>
          <p:nvPr/>
        </p:nvSpPr>
        <p:spPr>
          <a:xfrm>
            <a:off x="3759199" y="-96630"/>
            <a:ext cx="5243689" cy="523220"/>
          </a:xfrm>
          <a:prstGeom prst="rect">
            <a:avLst/>
          </a:prstGeom>
          <a:noFill/>
        </p:spPr>
        <p:txBody>
          <a:bodyPr wrap="square" rtlCol="0">
            <a:spAutoFit/>
          </a:bodyPr>
          <a:lstStyle/>
          <a:p>
            <a:pPr algn="l"/>
            <a:r>
              <a:rPr lang="es-MX" sz="2800" dirty="0">
                <a:latin typeface="Aptos Mono" panose="020B0009020202020204" pitchFamily="49" charset="0"/>
              </a:rPr>
              <a:t>Sumérgete en el océano </a:t>
            </a:r>
          </a:p>
        </p:txBody>
      </p:sp>
      <p:sp>
        <p:nvSpPr>
          <p:cNvPr id="6" name="CuadroTexto 5">
            <a:extLst>
              <a:ext uri="{FF2B5EF4-FFF2-40B4-BE49-F238E27FC236}">
                <a16:creationId xmlns:a16="http://schemas.microsoft.com/office/drawing/2014/main" id="{259FA831-BACC-3B3B-7AFE-FE89FA04390F}"/>
              </a:ext>
            </a:extLst>
          </p:cNvPr>
          <p:cNvSpPr txBox="1"/>
          <p:nvPr/>
        </p:nvSpPr>
        <p:spPr>
          <a:xfrm>
            <a:off x="50800" y="134202"/>
            <a:ext cx="1828800" cy="584775"/>
          </a:xfrm>
          <a:prstGeom prst="rect">
            <a:avLst/>
          </a:prstGeom>
          <a:noFill/>
        </p:spPr>
        <p:txBody>
          <a:bodyPr wrap="square" rtlCol="0">
            <a:spAutoFit/>
          </a:bodyPr>
          <a:lstStyle/>
          <a:p>
            <a:pPr algn="l"/>
            <a:r>
              <a:rPr lang="es-MX" sz="3200" dirty="0">
                <a:latin typeface="Aptos Mono" panose="020B0009020202020204" pitchFamily="49" charset="0"/>
              </a:rPr>
              <a:t>Índice</a:t>
            </a:r>
            <a:r>
              <a:rPr lang="es-MX" dirty="0"/>
              <a:t> </a:t>
            </a:r>
          </a:p>
        </p:txBody>
      </p:sp>
      <p:sp>
        <p:nvSpPr>
          <p:cNvPr id="7" name="CuadroTexto 6">
            <a:extLst>
              <a:ext uri="{FF2B5EF4-FFF2-40B4-BE49-F238E27FC236}">
                <a16:creationId xmlns:a16="http://schemas.microsoft.com/office/drawing/2014/main" id="{9608DB90-B6E1-5A59-F4E7-E2146E2E9393}"/>
              </a:ext>
            </a:extLst>
          </p:cNvPr>
          <p:cNvSpPr txBox="1"/>
          <p:nvPr/>
        </p:nvSpPr>
        <p:spPr>
          <a:xfrm>
            <a:off x="1" y="718977"/>
            <a:ext cx="5089878" cy="3785652"/>
          </a:xfrm>
          <a:prstGeom prst="rect">
            <a:avLst/>
          </a:prstGeom>
          <a:noFill/>
        </p:spPr>
        <p:txBody>
          <a:bodyPr wrap="square" rtlCol="0">
            <a:spAutoFit/>
          </a:bodyPr>
          <a:lstStyle/>
          <a:p>
            <a:pPr algn="l"/>
            <a:r>
              <a:rPr lang="es-MX" sz="2400" dirty="0">
                <a:latin typeface="Aptos Mono" panose="020B0009020202020204" pitchFamily="49" charset="0"/>
              </a:rPr>
              <a:t>1:las medusas</a:t>
            </a:r>
          </a:p>
          <a:p>
            <a:pPr algn="l"/>
            <a:r>
              <a:rPr lang="es-MX" sz="2400" dirty="0">
                <a:latin typeface="Aptos Mono" panose="020B0009020202020204" pitchFamily="49" charset="0"/>
              </a:rPr>
              <a:t>2:el pez león </a:t>
            </a:r>
          </a:p>
          <a:p>
            <a:pPr algn="l"/>
            <a:r>
              <a:rPr lang="es-MX" sz="2400" dirty="0">
                <a:latin typeface="Aptos Mono" panose="020B0009020202020204" pitchFamily="49" charset="0"/>
              </a:rPr>
              <a:t>3:El tiburón martillo</a:t>
            </a:r>
          </a:p>
          <a:p>
            <a:pPr algn="l"/>
            <a:r>
              <a:rPr lang="es-MX" sz="2400" dirty="0">
                <a:latin typeface="Aptos Mono" panose="020B0009020202020204" pitchFamily="49" charset="0"/>
              </a:rPr>
              <a:t>4:la fosa de las marianas</a:t>
            </a:r>
          </a:p>
          <a:p>
            <a:pPr algn="l"/>
            <a:r>
              <a:rPr lang="es-MX" sz="2400" dirty="0">
                <a:latin typeface="Aptos Mono" panose="020B0009020202020204" pitchFamily="49" charset="0"/>
              </a:rPr>
              <a:t>5:el </a:t>
            </a:r>
            <a:r>
              <a:rPr lang="es-MX" sz="2400" dirty="0" err="1">
                <a:latin typeface="Aptos Mono" panose="020B0009020202020204" pitchFamily="49" charset="0"/>
              </a:rPr>
              <a:t>megalodón</a:t>
            </a:r>
            <a:endParaRPr lang="es-MX" sz="2400" dirty="0">
              <a:latin typeface="Aptos Mono" panose="020B0009020202020204" pitchFamily="49" charset="0"/>
            </a:endParaRPr>
          </a:p>
          <a:p>
            <a:pPr algn="l"/>
            <a:r>
              <a:rPr lang="es-MX" sz="2400" dirty="0">
                <a:latin typeface="Aptos Mono" panose="020B0009020202020204" pitchFamily="49" charset="0"/>
              </a:rPr>
              <a:t>6:el </a:t>
            </a:r>
            <a:r>
              <a:rPr lang="es-MX" sz="2400" dirty="0" err="1">
                <a:latin typeface="Aptos Mono" panose="020B0009020202020204" pitchFamily="49" charset="0"/>
              </a:rPr>
              <a:t>Kraken</a:t>
            </a:r>
            <a:endParaRPr lang="es-MX" sz="2400" dirty="0">
              <a:latin typeface="Aptos Mono" panose="020B0009020202020204" pitchFamily="49" charset="0"/>
            </a:endParaRPr>
          </a:p>
          <a:p>
            <a:pPr algn="l"/>
            <a:r>
              <a:rPr lang="es-MX" sz="2400" dirty="0">
                <a:latin typeface="Aptos Mono" panose="020B0009020202020204" pitchFamily="49" charset="0"/>
              </a:rPr>
              <a:t>7:los crustáceos </a:t>
            </a:r>
          </a:p>
          <a:p>
            <a:pPr algn="l"/>
            <a:r>
              <a:rPr lang="es-MX" sz="2400" dirty="0">
                <a:latin typeface="Aptos Mono" panose="020B0009020202020204" pitchFamily="49" charset="0"/>
              </a:rPr>
              <a:t>8:pez gota</a:t>
            </a:r>
          </a:p>
          <a:p>
            <a:pPr algn="l"/>
            <a:r>
              <a:rPr lang="es-MX" sz="2400" dirty="0">
                <a:latin typeface="Aptos Mono" panose="020B0009020202020204" pitchFamily="49" charset="0"/>
              </a:rPr>
              <a:t>9:pez cierra </a:t>
            </a:r>
          </a:p>
          <a:p>
            <a:pPr algn="l"/>
            <a:r>
              <a:rPr lang="es-MX" sz="2400" dirty="0">
                <a:latin typeface="Aptos Mono" panose="020B0009020202020204" pitchFamily="49" charset="0"/>
              </a:rPr>
              <a:t>10:pez dragón </a:t>
            </a:r>
          </a:p>
        </p:txBody>
      </p:sp>
      <p:sp>
        <p:nvSpPr>
          <p:cNvPr id="8" name="CuadroTexto 7">
            <a:extLst>
              <a:ext uri="{FF2B5EF4-FFF2-40B4-BE49-F238E27FC236}">
                <a16:creationId xmlns:a16="http://schemas.microsoft.com/office/drawing/2014/main" id="{CD8943CE-F250-3114-8834-D2EEA8C09C61}"/>
              </a:ext>
            </a:extLst>
          </p:cNvPr>
          <p:cNvSpPr txBox="1"/>
          <p:nvPr/>
        </p:nvSpPr>
        <p:spPr>
          <a:xfrm>
            <a:off x="5089878" y="2429933"/>
            <a:ext cx="1828800" cy="1828800"/>
          </a:xfrm>
          <a:prstGeom prst="rect">
            <a:avLst/>
          </a:prstGeom>
          <a:noFill/>
        </p:spPr>
        <p:txBody>
          <a:bodyPr wrap="square" rtlCol="0">
            <a:spAutoFit/>
          </a:bodyPr>
          <a:lstStyle/>
          <a:p>
            <a:pPr algn="l"/>
            <a:endParaRPr lang="es-MX" dirty="0"/>
          </a:p>
        </p:txBody>
      </p:sp>
    </p:spTree>
    <p:extLst>
      <p:ext uri="{BB962C8B-B14F-4D97-AF65-F5344CB8AC3E}">
        <p14:creationId xmlns:p14="http://schemas.microsoft.com/office/powerpoint/2010/main" val="2001094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F882AA3-25D1-C509-7475-6504130F0384}"/>
              </a:ext>
            </a:extLst>
          </p:cNvPr>
          <p:cNvSpPr txBox="1"/>
          <p:nvPr/>
        </p:nvSpPr>
        <p:spPr>
          <a:xfrm>
            <a:off x="4927600" y="289679"/>
            <a:ext cx="1828800" cy="523220"/>
          </a:xfrm>
          <a:prstGeom prst="rect">
            <a:avLst/>
          </a:prstGeom>
          <a:noFill/>
        </p:spPr>
        <p:txBody>
          <a:bodyPr wrap="square" rtlCol="0">
            <a:spAutoFit/>
          </a:bodyPr>
          <a:lstStyle/>
          <a:p>
            <a:pPr algn="l"/>
            <a:r>
              <a:rPr lang="es-MX" sz="2800" dirty="0"/>
              <a:t>Pez sierra</a:t>
            </a:r>
          </a:p>
        </p:txBody>
      </p:sp>
      <p:sp>
        <p:nvSpPr>
          <p:cNvPr id="5" name="CuadroTexto 4">
            <a:extLst>
              <a:ext uri="{FF2B5EF4-FFF2-40B4-BE49-F238E27FC236}">
                <a16:creationId xmlns:a16="http://schemas.microsoft.com/office/drawing/2014/main" id="{4D79E2CF-38CC-5931-BAD8-0335E4A52A90}"/>
              </a:ext>
            </a:extLst>
          </p:cNvPr>
          <p:cNvSpPr txBox="1"/>
          <p:nvPr/>
        </p:nvSpPr>
        <p:spPr>
          <a:xfrm>
            <a:off x="2679730" y="2348736"/>
            <a:ext cx="6633603" cy="3539430"/>
          </a:xfrm>
          <a:prstGeom prst="rect">
            <a:avLst/>
          </a:prstGeom>
          <a:noFill/>
        </p:spPr>
        <p:txBody>
          <a:bodyPr wrap="square" rtlCol="0">
            <a:spAutoFit/>
          </a:bodyPr>
          <a:lstStyle/>
          <a:p>
            <a:pPr algn="l"/>
            <a:r>
              <a:rPr lang="es-MX" sz="2800" b="1" i="0" u="none" strike="noStrike" dirty="0">
                <a:effectLst/>
                <a:latin typeface="-apple-system"/>
              </a:rPr>
              <a:t>El pez sierra peine es una especie de pez perteneciente a la familia </a:t>
            </a:r>
            <a:r>
              <a:rPr lang="es-MX" sz="2800" b="1" i="0" u="none" strike="noStrike" dirty="0" err="1">
                <a:effectLst/>
                <a:latin typeface="-apple-system"/>
              </a:rPr>
              <a:t>Pristidae</a:t>
            </a:r>
            <a:r>
              <a:rPr lang="es-MX" sz="2800" b="1" i="0" u="none" strike="noStrike" dirty="0">
                <a:effectLst/>
                <a:latin typeface="-apple-system"/>
              </a:rPr>
              <a:t>. El macho puede alcanzar una longitud máxima de 640 cm, a pesar de que la media es de 550 cm. Presenta un cuerpo aplanado y aletas pectorales en forma de alas. La boca está situada lateralmente y los ojos </a:t>
            </a:r>
            <a:r>
              <a:rPr lang="es-MX" sz="2800" b="1" i="0" u="none" strike="noStrike" dirty="0" err="1">
                <a:effectLst/>
                <a:latin typeface="-apple-system"/>
              </a:rPr>
              <a:t>dorsalmente</a:t>
            </a:r>
            <a:r>
              <a:rPr lang="es-MX" sz="2800" b="1" i="0" u="none" strike="noStrike" dirty="0">
                <a:effectLst/>
                <a:latin typeface="-apple-system"/>
              </a:rPr>
              <a:t>.​</a:t>
            </a:r>
            <a:endParaRPr lang="es-MX" sz="2800" b="1" dirty="0"/>
          </a:p>
        </p:txBody>
      </p:sp>
    </p:spTree>
    <p:extLst>
      <p:ext uri="{BB962C8B-B14F-4D97-AF65-F5344CB8AC3E}">
        <p14:creationId xmlns:p14="http://schemas.microsoft.com/office/powerpoint/2010/main" val="126585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66D4C2D-B2E5-E96F-A90C-5023CC4F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EE51CE4F-7FA3-73E5-5A33-36D477582830}"/>
              </a:ext>
            </a:extLst>
          </p:cNvPr>
          <p:cNvSpPr txBox="1"/>
          <p:nvPr/>
        </p:nvSpPr>
        <p:spPr>
          <a:xfrm>
            <a:off x="5181600" y="158044"/>
            <a:ext cx="1828800" cy="523220"/>
          </a:xfrm>
          <a:prstGeom prst="rect">
            <a:avLst/>
          </a:prstGeom>
          <a:noFill/>
        </p:spPr>
        <p:txBody>
          <a:bodyPr wrap="square" rtlCol="0">
            <a:spAutoFit/>
          </a:bodyPr>
          <a:lstStyle/>
          <a:p>
            <a:pPr algn="l"/>
            <a:r>
              <a:rPr lang="es-MX" sz="2800" dirty="0">
                <a:solidFill>
                  <a:schemeClr val="bg1"/>
                </a:solidFill>
              </a:rPr>
              <a:t>Pez dragón </a:t>
            </a:r>
          </a:p>
        </p:txBody>
      </p:sp>
      <p:sp>
        <p:nvSpPr>
          <p:cNvPr id="6" name="CuadroTexto 5">
            <a:extLst>
              <a:ext uri="{FF2B5EF4-FFF2-40B4-BE49-F238E27FC236}">
                <a16:creationId xmlns:a16="http://schemas.microsoft.com/office/drawing/2014/main" id="{6584F898-A2FC-A417-878E-C96439FF499C}"/>
              </a:ext>
            </a:extLst>
          </p:cNvPr>
          <p:cNvSpPr txBox="1"/>
          <p:nvPr/>
        </p:nvSpPr>
        <p:spPr>
          <a:xfrm>
            <a:off x="3260387" y="2628350"/>
            <a:ext cx="5671226" cy="3970318"/>
          </a:xfrm>
          <a:prstGeom prst="rect">
            <a:avLst/>
          </a:prstGeom>
          <a:noFill/>
        </p:spPr>
        <p:txBody>
          <a:bodyPr wrap="square" rtlCol="0">
            <a:spAutoFit/>
          </a:bodyPr>
          <a:lstStyle/>
          <a:p>
            <a:pPr algn="l"/>
            <a:r>
              <a:rPr lang="es-MX" sz="2800" b="1" i="0" u="none" strike="noStrike" dirty="0">
                <a:solidFill>
                  <a:srgbClr val="202122"/>
                </a:solidFill>
                <a:effectLst/>
                <a:latin typeface="-apple-system"/>
              </a:rPr>
              <a:t>Son peces alargados y de cuerpo aplanado. Los </a:t>
            </a:r>
            <a:r>
              <a:rPr lang="es-MX" sz="2800" b="1" i="0" u="none" strike="noStrike" dirty="0">
                <a:effectLst/>
                <a:latin typeface="-apple-system"/>
                <a:hlinkClick r:id="rId3" tooltip="Macho"/>
              </a:rPr>
              <a:t>machos</a:t>
            </a:r>
            <a:r>
              <a:rPr lang="es-MX" sz="2800" b="1" i="0" u="none" strike="noStrike" dirty="0">
                <a:solidFill>
                  <a:srgbClr val="202122"/>
                </a:solidFill>
                <a:effectLst/>
                <a:latin typeface="-apple-system"/>
              </a:rPr>
              <a:t> de </a:t>
            </a:r>
            <a:r>
              <a:rPr lang="es-MX" sz="2800" b="1" i="1" u="none" strike="noStrike" dirty="0">
                <a:solidFill>
                  <a:srgbClr val="202122"/>
                </a:solidFill>
                <a:effectLst/>
                <a:latin typeface="-apple-system"/>
              </a:rPr>
              <a:t>S. b. </a:t>
            </a:r>
            <a:r>
              <a:rPr lang="es-MX" sz="2800" b="1" i="1" u="none" strike="noStrike" dirty="0" err="1">
                <a:solidFill>
                  <a:srgbClr val="202122"/>
                </a:solidFill>
                <a:effectLst/>
                <a:latin typeface="-apple-system"/>
              </a:rPr>
              <a:t>colubrinus</a:t>
            </a:r>
            <a:r>
              <a:rPr lang="es-MX" sz="2800" b="1" i="0" u="none" strike="noStrike" dirty="0" err="1">
                <a:solidFill>
                  <a:srgbClr val="202122"/>
                </a:solidFill>
                <a:effectLst/>
                <a:latin typeface="-apple-system"/>
              </a:rPr>
              <a:t>pueden</a:t>
            </a:r>
            <a:r>
              <a:rPr lang="es-MX" sz="2800" b="1" i="0" u="none" strike="noStrike" dirty="0">
                <a:solidFill>
                  <a:srgbClr val="202122"/>
                </a:solidFill>
                <a:effectLst/>
                <a:latin typeface="-apple-system"/>
              </a:rPr>
              <a:t> llegar alcanzar los 40 cm de longitud total,</a:t>
            </a:r>
            <a:r>
              <a:rPr lang="es-MX" sz="2800" b="1" i="0" u="none" strike="noStrike" baseline="30000" dirty="0">
                <a:solidFill>
                  <a:srgbClr val="202122"/>
                </a:solidFill>
                <a:effectLst/>
                <a:latin typeface="-apple-system"/>
                <a:hlinkClick r:id="rId4"/>
              </a:rPr>
              <a:t>[2]</a:t>
            </a:r>
            <a:r>
              <a:rPr lang="es-MX" sz="2800" b="1" i="0" u="none" strike="noStrike" dirty="0">
                <a:solidFill>
                  <a:srgbClr val="202122"/>
                </a:solidFill>
                <a:effectLst/>
                <a:latin typeface="-apple-system"/>
              </a:rPr>
              <a:t>​</a:t>
            </a:r>
            <a:r>
              <a:rPr lang="es-MX" sz="2800" b="1" i="0" u="none" strike="noStrike" baseline="30000" dirty="0">
                <a:solidFill>
                  <a:srgbClr val="202122"/>
                </a:solidFill>
                <a:effectLst/>
                <a:latin typeface="-apple-system"/>
                <a:hlinkClick r:id="rId5"/>
              </a:rPr>
              <a:t>[3]</a:t>
            </a:r>
            <a:r>
              <a:rPr lang="es-MX" sz="2800" b="1" i="0" u="none" strike="noStrike" dirty="0">
                <a:solidFill>
                  <a:srgbClr val="202122"/>
                </a:solidFill>
                <a:effectLst/>
                <a:latin typeface="-apple-system"/>
              </a:rPr>
              <a:t>​ las otras dos subespecies son menores, de unos 32 cm de longitud total.</a:t>
            </a:r>
            <a:r>
              <a:rPr lang="es-MX" sz="2800" b="1" i="0" u="none" strike="noStrike" baseline="30000" dirty="0">
                <a:solidFill>
                  <a:srgbClr val="202122"/>
                </a:solidFill>
                <a:effectLst/>
                <a:latin typeface="-apple-system"/>
                <a:hlinkClick r:id="rId6"/>
              </a:rPr>
              <a:t>[4]</a:t>
            </a:r>
            <a:r>
              <a:rPr lang="es-MX" sz="2800" b="1" i="0" u="none" strike="noStrike" dirty="0">
                <a:solidFill>
                  <a:srgbClr val="202122"/>
                </a:solidFill>
                <a:effectLst/>
                <a:latin typeface="-apple-system"/>
              </a:rPr>
              <a:t>​</a:t>
            </a:r>
            <a:r>
              <a:rPr lang="es-MX" sz="2800" b="1" i="0" u="none" strike="noStrike" baseline="30000" dirty="0">
                <a:solidFill>
                  <a:srgbClr val="202122"/>
                </a:solidFill>
                <a:effectLst/>
                <a:latin typeface="-apple-system"/>
                <a:hlinkClick r:id="rId7"/>
              </a:rPr>
              <a:t>[5]</a:t>
            </a:r>
            <a:r>
              <a:rPr lang="es-MX" sz="2800" b="1" i="0" u="none" strike="noStrike" dirty="0">
                <a:solidFill>
                  <a:srgbClr val="202122"/>
                </a:solidFill>
                <a:effectLst/>
                <a:latin typeface="-apple-system"/>
              </a:rPr>
              <a:t>​ Tienen una gran boca y sus dientes pueden llegar a ser tan largos que no puedan llegar a cerrarla.</a:t>
            </a:r>
            <a:endParaRPr lang="es-MX" sz="2800" b="1" dirty="0"/>
          </a:p>
        </p:txBody>
      </p:sp>
    </p:spTree>
    <p:extLst>
      <p:ext uri="{BB962C8B-B14F-4D97-AF65-F5344CB8AC3E}">
        <p14:creationId xmlns:p14="http://schemas.microsoft.com/office/powerpoint/2010/main" val="869776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6127785-0DB7-BA7F-6388-BFC2E8647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07"/>
            <a:ext cx="12192000" cy="7202013"/>
          </a:xfrm>
          <a:prstGeom prst="rect">
            <a:avLst/>
          </a:prstGeom>
        </p:spPr>
      </p:pic>
      <p:sp>
        <p:nvSpPr>
          <p:cNvPr id="5" name="CuadroTexto 4">
            <a:extLst>
              <a:ext uri="{FF2B5EF4-FFF2-40B4-BE49-F238E27FC236}">
                <a16:creationId xmlns:a16="http://schemas.microsoft.com/office/drawing/2014/main" id="{FF10E544-EE02-23D3-3543-D5FE375A37A5}"/>
              </a:ext>
            </a:extLst>
          </p:cNvPr>
          <p:cNvSpPr txBox="1"/>
          <p:nvPr/>
        </p:nvSpPr>
        <p:spPr>
          <a:xfrm>
            <a:off x="4560711" y="172156"/>
            <a:ext cx="2819400" cy="523220"/>
          </a:xfrm>
          <a:prstGeom prst="rect">
            <a:avLst/>
          </a:prstGeom>
          <a:noFill/>
        </p:spPr>
        <p:txBody>
          <a:bodyPr wrap="square" rtlCol="0">
            <a:spAutoFit/>
          </a:bodyPr>
          <a:lstStyle/>
          <a:p>
            <a:pPr algn="l"/>
            <a:r>
              <a:rPr lang="es-MX" sz="2800" dirty="0">
                <a:solidFill>
                  <a:schemeClr val="bg1"/>
                </a:solidFill>
                <a:latin typeface="Aharoni" panose="020F0502020204030204" pitchFamily="34" charset="0"/>
              </a:rPr>
              <a:t>Las medusas</a:t>
            </a:r>
          </a:p>
        </p:txBody>
      </p:sp>
      <p:sp>
        <p:nvSpPr>
          <p:cNvPr id="7" name="CuadroTexto 6">
            <a:extLst>
              <a:ext uri="{FF2B5EF4-FFF2-40B4-BE49-F238E27FC236}">
                <a16:creationId xmlns:a16="http://schemas.microsoft.com/office/drawing/2014/main" id="{C25681DB-72B4-0F59-FB8E-FB4DE2C7DA0E}"/>
              </a:ext>
            </a:extLst>
          </p:cNvPr>
          <p:cNvSpPr txBox="1"/>
          <p:nvPr/>
        </p:nvSpPr>
        <p:spPr>
          <a:xfrm>
            <a:off x="2754489" y="970790"/>
            <a:ext cx="6431844" cy="2585323"/>
          </a:xfrm>
          <a:prstGeom prst="rect">
            <a:avLst/>
          </a:prstGeom>
          <a:noFill/>
        </p:spPr>
        <p:txBody>
          <a:bodyPr wrap="square" rtlCol="0">
            <a:spAutoFit/>
          </a:bodyPr>
          <a:lstStyle/>
          <a:p>
            <a:pPr algn="l"/>
            <a:r>
              <a:rPr lang="es-MX" b="0" i="0" u="none" strike="noStrike" dirty="0">
                <a:solidFill>
                  <a:schemeClr val="bg1"/>
                </a:solidFill>
                <a:effectLst/>
                <a:latin typeface="-apple-system"/>
              </a:rPr>
              <a:t>Las </a:t>
            </a:r>
            <a:r>
              <a:rPr lang="es-MX" b="1" i="0" u="none" strike="noStrike" dirty="0">
                <a:solidFill>
                  <a:schemeClr val="bg1"/>
                </a:solidFill>
                <a:effectLst/>
                <a:latin typeface="-apple-system"/>
              </a:rPr>
              <a:t>medusas</a:t>
            </a:r>
            <a:r>
              <a:rPr lang="es-MX" b="0" i="0" u="none" strike="noStrike" dirty="0">
                <a:solidFill>
                  <a:schemeClr val="bg1"/>
                </a:solidFill>
                <a:effectLst/>
                <a:latin typeface="-apple-system"/>
              </a:rPr>
              <a:t> (</a:t>
            </a:r>
            <a:r>
              <a:rPr lang="es-MX" b="1" i="0" u="none" strike="noStrike" dirty="0" err="1">
                <a:solidFill>
                  <a:schemeClr val="bg1"/>
                </a:solidFill>
                <a:effectLst/>
                <a:latin typeface="-apple-system"/>
              </a:rPr>
              <a:t>Medusozoa</a:t>
            </a:r>
            <a:r>
              <a:rPr lang="es-MX" b="0" i="0" u="none" strike="noStrike" dirty="0">
                <a:solidFill>
                  <a:schemeClr val="bg1"/>
                </a:solidFill>
                <a:effectLst/>
                <a:latin typeface="-apple-system"/>
              </a:rPr>
              <a:t>), también llamadas </a:t>
            </a:r>
            <a:r>
              <a:rPr lang="es-MX" b="1" i="0" u="none" strike="noStrike" dirty="0">
                <a:solidFill>
                  <a:schemeClr val="bg1"/>
                </a:solidFill>
                <a:effectLst/>
                <a:latin typeface="-apple-system"/>
              </a:rPr>
              <a:t>aguamalas</a:t>
            </a:r>
            <a:r>
              <a:rPr lang="es-MX" b="0" i="0" u="none" strike="noStrike" dirty="0">
                <a:solidFill>
                  <a:schemeClr val="bg1"/>
                </a:solidFill>
                <a:effectLst/>
                <a:latin typeface="-apple-system"/>
              </a:rPr>
              <a:t>, </a:t>
            </a:r>
            <a:r>
              <a:rPr lang="es-MX" b="1" i="0" u="none" strike="noStrike" dirty="0" err="1">
                <a:solidFill>
                  <a:schemeClr val="bg1"/>
                </a:solidFill>
                <a:effectLst/>
                <a:latin typeface="-apple-system"/>
              </a:rPr>
              <a:t>malaguas</a:t>
            </a:r>
            <a:r>
              <a:rPr lang="es-MX" b="0" i="0" u="none" strike="noStrike" dirty="0">
                <a:solidFill>
                  <a:schemeClr val="bg1"/>
                </a:solidFill>
                <a:effectLst/>
                <a:latin typeface="-apple-system"/>
              </a:rPr>
              <a:t>, </a:t>
            </a:r>
            <a:r>
              <a:rPr lang="es-MX" b="1" i="0" u="none" strike="noStrike" dirty="0" err="1">
                <a:solidFill>
                  <a:schemeClr val="bg1"/>
                </a:solidFill>
                <a:effectLst/>
                <a:latin typeface="-apple-system"/>
              </a:rPr>
              <a:t>aguavivas</a:t>
            </a:r>
            <a:r>
              <a:rPr lang="es-MX" b="0" i="0" u="none" strike="noStrike" dirty="0">
                <a:solidFill>
                  <a:schemeClr val="bg1"/>
                </a:solidFill>
                <a:effectLst/>
                <a:latin typeface="-apple-system"/>
              </a:rPr>
              <a:t>, </a:t>
            </a:r>
            <a:r>
              <a:rPr lang="es-MX" b="1" i="0" u="none" strike="noStrike" dirty="0" err="1">
                <a:solidFill>
                  <a:schemeClr val="bg1"/>
                </a:solidFill>
                <a:effectLst/>
                <a:latin typeface="-apple-system"/>
              </a:rPr>
              <a:t>aguacuajito</a:t>
            </a:r>
            <a:r>
              <a:rPr lang="es-MX" b="1" i="0" u="none" strike="noStrike" dirty="0">
                <a:solidFill>
                  <a:schemeClr val="bg1"/>
                </a:solidFill>
                <a:effectLst/>
                <a:latin typeface="-apple-system"/>
              </a:rPr>
              <a:t>,</a:t>
            </a:r>
            <a:r>
              <a:rPr lang="es-MX" b="0" i="0" u="none" strike="noStrike" dirty="0">
                <a:solidFill>
                  <a:schemeClr val="bg1"/>
                </a:solidFill>
                <a:effectLst/>
                <a:latin typeface="-apple-system"/>
              </a:rPr>
              <a:t> </a:t>
            </a:r>
            <a:r>
              <a:rPr lang="es-MX" b="1" i="0" u="none" strike="noStrike" dirty="0" err="1">
                <a:solidFill>
                  <a:schemeClr val="bg1"/>
                </a:solidFill>
                <a:effectLst/>
                <a:latin typeface="-apple-system"/>
              </a:rPr>
              <a:t>aguacuajada</a:t>
            </a:r>
            <a:r>
              <a:rPr lang="es-MX" b="1" i="0" u="none" strike="noStrike" dirty="0">
                <a:solidFill>
                  <a:schemeClr val="bg1"/>
                </a:solidFill>
                <a:effectLst/>
                <a:latin typeface="-apple-system"/>
              </a:rPr>
              <a:t>,</a:t>
            </a:r>
            <a:r>
              <a:rPr lang="es-MX" b="0" i="0" u="none" strike="noStrike" dirty="0">
                <a:solidFill>
                  <a:schemeClr val="bg1"/>
                </a:solidFill>
                <a:effectLst/>
                <a:latin typeface="-apple-system"/>
              </a:rPr>
              <a:t> o </a:t>
            </a:r>
            <a:r>
              <a:rPr lang="es-MX" b="1" i="0" u="none" strike="noStrike" dirty="0">
                <a:solidFill>
                  <a:schemeClr val="bg1"/>
                </a:solidFill>
                <a:effectLst/>
                <a:latin typeface="-apple-system"/>
              </a:rPr>
              <a:t>lágrimas de mar</a:t>
            </a:r>
            <a:r>
              <a:rPr lang="es-MX" b="0" i="0" u="none" strike="noStrike" dirty="0">
                <a:solidFill>
                  <a:schemeClr val="bg1"/>
                </a:solidFill>
                <a:effectLst/>
                <a:latin typeface="-apple-system"/>
              </a:rPr>
              <a:t>, son </a:t>
            </a:r>
            <a:r>
              <a:rPr lang="es-MX" b="0" i="0" u="none" strike="noStrike" dirty="0">
                <a:solidFill>
                  <a:schemeClr val="bg1"/>
                </a:solidFill>
                <a:effectLst/>
                <a:latin typeface="-apple-system"/>
                <a:hlinkClick r:id="rId3" tooltip="Animal">
                  <a:extLst>
                    <a:ext uri="{A12FA001-AC4F-418D-AE19-62706E023703}">
                      <ahyp:hlinkClr xmlns:ahyp="http://schemas.microsoft.com/office/drawing/2018/hyperlinkcolor" val="tx"/>
                    </a:ext>
                  </a:extLst>
                </a:hlinkClick>
              </a:rPr>
              <a:t>animales</a:t>
            </a:r>
            <a:r>
              <a:rPr lang="es-MX" b="0" i="0" u="none" strike="noStrike" dirty="0">
                <a:solidFill>
                  <a:schemeClr val="bg1"/>
                </a:solidFill>
                <a:effectLst/>
                <a:latin typeface="-apple-system"/>
              </a:rPr>
              <a:t> marinos pertenecientes al </a:t>
            </a:r>
            <a:r>
              <a:rPr lang="es-MX" b="0" i="0" u="none" strike="noStrike" dirty="0">
                <a:solidFill>
                  <a:schemeClr val="bg1"/>
                </a:solidFill>
                <a:effectLst/>
                <a:latin typeface="-apple-system"/>
                <a:hlinkClick r:id="rId4" tooltip="Filo">
                  <a:extLst>
                    <a:ext uri="{A12FA001-AC4F-418D-AE19-62706E023703}">
                      <ahyp:hlinkClr xmlns:ahyp="http://schemas.microsoft.com/office/drawing/2018/hyperlinkcolor" val="tx"/>
                    </a:ext>
                  </a:extLst>
                </a:hlinkClick>
              </a:rPr>
              <a:t>filo</a:t>
            </a:r>
            <a:r>
              <a:rPr lang="es-MX" b="0" i="0" u="none" strike="noStrike" dirty="0">
                <a:solidFill>
                  <a:schemeClr val="bg1"/>
                </a:solidFill>
                <a:effectLst/>
                <a:latin typeface="-apple-system"/>
              </a:rPr>
              <a:t> </a:t>
            </a:r>
            <a:r>
              <a:rPr lang="es-MX" b="0" i="0" u="none" strike="noStrike" dirty="0">
                <a:solidFill>
                  <a:schemeClr val="bg1"/>
                </a:solidFill>
                <a:effectLst/>
                <a:latin typeface="-apple-system"/>
                <a:hlinkClick r:id="rId5" tooltip="Cnidaria">
                  <a:extLst>
                    <a:ext uri="{A12FA001-AC4F-418D-AE19-62706E023703}">
                      <ahyp:hlinkClr xmlns:ahyp="http://schemas.microsoft.com/office/drawing/2018/hyperlinkcolor" val="tx"/>
                    </a:ext>
                  </a:extLst>
                </a:hlinkClick>
              </a:rPr>
              <a:t>Cnidaria</a:t>
            </a:r>
            <a:r>
              <a:rPr lang="es-MX" b="0" i="0" u="none" strike="noStrike" dirty="0">
                <a:solidFill>
                  <a:schemeClr val="bg1"/>
                </a:solidFill>
                <a:effectLst/>
                <a:latin typeface="-apple-system"/>
              </a:rPr>
              <a:t> (más conocidos como </a:t>
            </a:r>
            <a:r>
              <a:rPr lang="es-MX" b="0" i="0" u="none" strike="noStrike" dirty="0" err="1">
                <a:solidFill>
                  <a:schemeClr val="bg1"/>
                </a:solidFill>
                <a:effectLst/>
                <a:latin typeface="-apple-system"/>
                <a:hlinkClick r:id="rId6" tooltip="Celentéreos">
                  <a:extLst>
                    <a:ext uri="{A12FA001-AC4F-418D-AE19-62706E023703}">
                      <ahyp:hlinkClr xmlns:ahyp="http://schemas.microsoft.com/office/drawing/2018/hyperlinkcolor" val="tx"/>
                    </a:ext>
                  </a:extLst>
                </a:hlinkClick>
              </a:rPr>
              <a:t>celentéreos</a:t>
            </a:r>
            <a:r>
              <a:rPr lang="es-MX" b="0" i="0" u="none" strike="noStrike" dirty="0">
                <a:solidFill>
                  <a:schemeClr val="bg1"/>
                </a:solidFill>
                <a:effectLst/>
                <a:latin typeface="-apple-system"/>
              </a:rPr>
              <a:t>); son </a:t>
            </a:r>
            <a:r>
              <a:rPr lang="es-MX" b="0" i="0" u="none" strike="noStrike" dirty="0">
                <a:solidFill>
                  <a:schemeClr val="bg1"/>
                </a:solidFill>
                <a:effectLst/>
                <a:latin typeface="-apple-system"/>
                <a:hlinkClick r:id="rId7" tooltip="Pelágico">
                  <a:extLst>
                    <a:ext uri="{A12FA001-AC4F-418D-AE19-62706E023703}">
                      <ahyp:hlinkClr xmlns:ahyp="http://schemas.microsoft.com/office/drawing/2018/hyperlinkcolor" val="tx"/>
                    </a:ext>
                  </a:extLst>
                </a:hlinkClick>
              </a:rPr>
              <a:t>pelágicos</a:t>
            </a:r>
            <a:r>
              <a:rPr lang="es-MX" b="0" i="0" u="none" strike="noStrike" dirty="0">
                <a:solidFill>
                  <a:schemeClr val="bg1"/>
                </a:solidFill>
                <a:effectLst/>
                <a:latin typeface="-apple-system"/>
              </a:rPr>
              <a:t>, de cuerpo </a:t>
            </a:r>
            <a:r>
              <a:rPr lang="es-MX" b="0" i="0" u="none" strike="noStrike" dirty="0">
                <a:solidFill>
                  <a:schemeClr val="bg1"/>
                </a:solidFill>
                <a:effectLst/>
                <a:latin typeface="-apple-system"/>
                <a:hlinkClick r:id="rId8" tooltip="Gelatina">
                  <a:extLst>
                    <a:ext uri="{A12FA001-AC4F-418D-AE19-62706E023703}">
                      <ahyp:hlinkClr xmlns:ahyp="http://schemas.microsoft.com/office/drawing/2018/hyperlinkcolor" val="tx"/>
                    </a:ext>
                  </a:extLst>
                </a:hlinkClick>
              </a:rPr>
              <a:t>gelatinoso</a:t>
            </a:r>
            <a:r>
              <a:rPr lang="es-MX" b="0" i="0" u="none" strike="noStrike" dirty="0">
                <a:solidFill>
                  <a:schemeClr val="bg1"/>
                </a:solidFill>
                <a:effectLst/>
                <a:latin typeface="-apple-system"/>
              </a:rPr>
              <a:t>, con forma de campana de la que cuelga un manubrio tubular, con la boca en el extremo inferior, a veces prolongado por largos tentáculos cargados con células </a:t>
            </a:r>
            <a:r>
              <a:rPr lang="es-MX" b="0" i="0" u="none" strike="noStrike" dirty="0" err="1">
                <a:solidFill>
                  <a:schemeClr val="bg1"/>
                </a:solidFill>
                <a:effectLst/>
                <a:latin typeface="-apple-system"/>
              </a:rPr>
              <a:t>urticantes</a:t>
            </a:r>
            <a:r>
              <a:rPr lang="es-MX" b="0" i="0" u="none" strike="noStrike" dirty="0">
                <a:solidFill>
                  <a:schemeClr val="bg1"/>
                </a:solidFill>
                <a:effectLst/>
                <a:latin typeface="-apple-system"/>
              </a:rPr>
              <a:t> llamados </a:t>
            </a:r>
            <a:r>
              <a:rPr lang="es-MX" b="0" i="0" u="none" strike="noStrike" dirty="0" err="1">
                <a:solidFill>
                  <a:schemeClr val="bg1"/>
                </a:solidFill>
                <a:effectLst/>
                <a:latin typeface="-apple-system"/>
                <a:hlinkClick r:id="rId9" tooltip="Cnidocito">
                  <a:extLst>
                    <a:ext uri="{A12FA001-AC4F-418D-AE19-62706E023703}">
                      <ahyp:hlinkClr xmlns:ahyp="http://schemas.microsoft.com/office/drawing/2018/hyperlinkcolor" val="tx"/>
                    </a:ext>
                  </a:extLst>
                </a:hlinkClick>
              </a:rPr>
              <a:t>cnidocitos</a:t>
            </a:r>
            <a:r>
              <a:rPr lang="es-MX" b="0" i="0" u="none" strike="noStrike" dirty="0">
                <a:solidFill>
                  <a:schemeClr val="bg1"/>
                </a:solidFill>
                <a:effectLst/>
                <a:latin typeface="-apple-system"/>
              </a:rPr>
              <a:t>. Aparecieron hace unos 500 millones de años en el </a:t>
            </a:r>
            <a:r>
              <a:rPr lang="es-MX" b="0" i="0" u="none" strike="noStrike" dirty="0">
                <a:solidFill>
                  <a:schemeClr val="bg1"/>
                </a:solidFill>
                <a:effectLst/>
                <a:latin typeface="-apple-system"/>
                <a:hlinkClick r:id="rId10" tooltip="Cámbrico">
                  <a:extLst>
                    <a:ext uri="{A12FA001-AC4F-418D-AE19-62706E023703}">
                      <ahyp:hlinkClr xmlns:ahyp="http://schemas.microsoft.com/office/drawing/2018/hyperlinkcolor" val="tx"/>
                    </a:ext>
                  </a:extLst>
                </a:hlinkClick>
              </a:rPr>
              <a:t>Cámbrico</a:t>
            </a:r>
            <a:r>
              <a:rPr lang="es-MX" b="0" i="0" u="none" strike="noStrike" dirty="0">
                <a:solidFill>
                  <a:schemeClr val="bg1"/>
                </a:solidFill>
                <a:effectLst/>
                <a:latin typeface="-apple-system"/>
              </a:rPr>
              <a:t>.</a:t>
            </a:r>
            <a:r>
              <a:rPr lang="es-MX" b="0" i="0" u="none" strike="noStrike" baseline="30000" dirty="0">
                <a:solidFill>
                  <a:schemeClr val="bg1"/>
                </a:solidFill>
                <a:effectLst/>
                <a:latin typeface="-apple-system"/>
                <a:hlinkClick r:id="rId11">
                  <a:extLst>
                    <a:ext uri="{A12FA001-AC4F-418D-AE19-62706E023703}">
                      <ahyp:hlinkClr xmlns:ahyp="http://schemas.microsoft.com/office/drawing/2018/hyperlinkcolor" val="tx"/>
                    </a:ext>
                  </a:extLst>
                </a:hlinkClick>
              </a:rPr>
              <a:t>[1]</a:t>
            </a:r>
            <a:r>
              <a:rPr lang="es-MX" b="0" i="0" u="none" strike="noStrike" dirty="0">
                <a:solidFill>
                  <a:schemeClr val="bg1"/>
                </a:solidFill>
                <a:effectLst/>
                <a:latin typeface="-apple-system"/>
              </a:rPr>
              <a:t>​</a:t>
            </a:r>
            <a:endParaRPr lang="es-MX" dirty="0">
              <a:solidFill>
                <a:schemeClr val="bg1"/>
              </a:solidFill>
            </a:endParaRPr>
          </a:p>
        </p:txBody>
      </p:sp>
      <p:sp>
        <p:nvSpPr>
          <p:cNvPr id="8" name="CuadroTexto 7">
            <a:extLst>
              <a:ext uri="{FF2B5EF4-FFF2-40B4-BE49-F238E27FC236}">
                <a16:creationId xmlns:a16="http://schemas.microsoft.com/office/drawing/2014/main" id="{08A294B9-8C46-3190-A230-8984502DA062}"/>
              </a:ext>
            </a:extLst>
          </p:cNvPr>
          <p:cNvSpPr txBox="1"/>
          <p:nvPr/>
        </p:nvSpPr>
        <p:spPr>
          <a:xfrm>
            <a:off x="382440" y="4816091"/>
            <a:ext cx="3850892" cy="1754326"/>
          </a:xfrm>
          <a:prstGeom prst="rect">
            <a:avLst/>
          </a:prstGeom>
          <a:noFill/>
        </p:spPr>
        <p:txBody>
          <a:bodyPr wrap="square" rtlCol="0">
            <a:spAutoFit/>
          </a:bodyPr>
          <a:lstStyle/>
          <a:p>
            <a:pPr algn="l"/>
            <a:r>
              <a:rPr lang="es-MX" b="0" i="0" u="none" strike="noStrike" dirty="0">
                <a:solidFill>
                  <a:schemeClr val="bg1"/>
                </a:solidFill>
                <a:effectLst/>
                <a:latin typeface="-apple-system"/>
              </a:rPr>
              <a:t>Para desplazarse por el agua se impulsan por contracciones rítmicas de todo su cuerpo; toman agua, que se introduce en su </a:t>
            </a:r>
            <a:r>
              <a:rPr lang="es-MX" b="0" i="0" u="none" strike="noStrike" dirty="0">
                <a:solidFill>
                  <a:srgbClr val="0563C1"/>
                </a:solidFill>
                <a:effectLst/>
                <a:latin typeface="-apple-system"/>
                <a:hlinkClick r:id="rId12" tooltip="Cnidaria">
                  <a:extLst>
                    <a:ext uri="{A12FA001-AC4F-418D-AE19-62706E023703}">
                      <ahyp:hlinkClr xmlns:ahyp="http://schemas.microsoft.com/office/drawing/2018/hyperlinkcolor" val="tx"/>
                    </a:ext>
                  </a:extLst>
                </a:hlinkClick>
              </a:rPr>
              <a:t>cavidad </a:t>
            </a:r>
            <a:r>
              <a:rPr lang="es-MX" b="0" i="0" u="none" strike="noStrike" dirty="0" err="1">
                <a:solidFill>
                  <a:schemeClr val="bg1"/>
                </a:solidFill>
                <a:effectLst/>
                <a:latin typeface="-apple-system"/>
                <a:hlinkClick r:id="rId12" tooltip="Cnidaria">
                  <a:extLst>
                    <a:ext uri="{A12FA001-AC4F-418D-AE19-62706E023703}">
                      <ahyp:hlinkClr xmlns:ahyp="http://schemas.microsoft.com/office/drawing/2018/hyperlinkcolor" val="tx"/>
                    </a:ext>
                  </a:extLst>
                </a:hlinkClick>
              </a:rPr>
              <a:t>gastrovascular</a:t>
            </a:r>
            <a:r>
              <a:rPr lang="es-MX" b="0" i="0" u="none" strike="noStrike" dirty="0">
                <a:solidFill>
                  <a:schemeClr val="bg1"/>
                </a:solidFill>
                <a:effectLst/>
                <a:latin typeface="-apple-system"/>
              </a:rPr>
              <a:t>, y la expulsan usándola como "propulsor</a:t>
            </a:r>
            <a:endParaRPr lang="es-MX" dirty="0">
              <a:solidFill>
                <a:schemeClr val="bg1"/>
              </a:solidFill>
            </a:endParaRPr>
          </a:p>
        </p:txBody>
      </p:sp>
      <p:sp>
        <p:nvSpPr>
          <p:cNvPr id="9" name="CuadroTexto 8">
            <a:extLst>
              <a:ext uri="{FF2B5EF4-FFF2-40B4-BE49-F238E27FC236}">
                <a16:creationId xmlns:a16="http://schemas.microsoft.com/office/drawing/2014/main" id="{59503ACB-E243-0033-E7EF-B3238A7DFC01}"/>
              </a:ext>
            </a:extLst>
          </p:cNvPr>
          <p:cNvSpPr txBox="1"/>
          <p:nvPr/>
        </p:nvSpPr>
        <p:spPr>
          <a:xfrm>
            <a:off x="5326946" y="4435629"/>
            <a:ext cx="6660444" cy="2585323"/>
          </a:xfrm>
          <a:prstGeom prst="rect">
            <a:avLst/>
          </a:prstGeom>
          <a:noFill/>
        </p:spPr>
        <p:txBody>
          <a:bodyPr wrap="square" rtlCol="0">
            <a:spAutoFit/>
          </a:bodyPr>
          <a:lstStyle/>
          <a:p>
            <a:pPr algn="l"/>
            <a:r>
              <a:rPr lang="es-MX" b="0" i="0" u="none" strike="noStrike" dirty="0">
                <a:solidFill>
                  <a:schemeClr val="bg1"/>
                </a:solidFill>
                <a:effectLst/>
                <a:latin typeface="-apple-system"/>
              </a:rPr>
              <a:t>El concepto de medusa es tanto </a:t>
            </a:r>
            <a:r>
              <a:rPr lang="es-MX" b="0" i="0" u="none" strike="noStrike" dirty="0">
                <a:solidFill>
                  <a:schemeClr val="bg1"/>
                </a:solidFill>
                <a:effectLst/>
                <a:latin typeface="-apple-system"/>
                <a:hlinkClick r:id="rId13" tooltip="Taxonomía">
                  <a:extLst>
                    <a:ext uri="{A12FA001-AC4F-418D-AE19-62706E023703}">
                      <ahyp:hlinkClr xmlns:ahyp="http://schemas.microsoft.com/office/drawing/2018/hyperlinkcolor" val="tx"/>
                    </a:ext>
                  </a:extLst>
                </a:hlinkClick>
              </a:rPr>
              <a:t>taxonómico</a:t>
            </a:r>
            <a:r>
              <a:rPr lang="es-MX" b="0" i="0" u="none" strike="noStrike" dirty="0">
                <a:solidFill>
                  <a:schemeClr val="bg1"/>
                </a:solidFill>
                <a:effectLst/>
                <a:latin typeface="-apple-system"/>
              </a:rPr>
              <a:t> como morfológico. Muchos </a:t>
            </a:r>
            <a:r>
              <a:rPr lang="es-MX" b="0" i="0" u="none" strike="noStrike" dirty="0" err="1">
                <a:solidFill>
                  <a:schemeClr val="bg1"/>
                </a:solidFill>
                <a:effectLst/>
                <a:latin typeface="-apple-system"/>
              </a:rPr>
              <a:t>cnidarios</a:t>
            </a:r>
            <a:r>
              <a:rPr lang="es-MX" b="0" i="0" u="none" strike="noStrike" dirty="0">
                <a:solidFill>
                  <a:schemeClr val="bg1"/>
                </a:solidFill>
                <a:effectLst/>
                <a:latin typeface="-apple-system"/>
              </a:rPr>
              <a:t> tienen una alternancia de generaciones, con pólipos </a:t>
            </a:r>
            <a:r>
              <a:rPr lang="es-MX" b="0" i="0" u="none" strike="noStrike" dirty="0" err="1">
                <a:solidFill>
                  <a:schemeClr val="bg1"/>
                </a:solidFill>
                <a:effectLst/>
                <a:latin typeface="-apple-system"/>
                <a:hlinkClick r:id="rId14" tooltip="Sésil">
                  <a:extLst>
                    <a:ext uri="{A12FA001-AC4F-418D-AE19-62706E023703}">
                      <ahyp:hlinkClr xmlns:ahyp="http://schemas.microsoft.com/office/drawing/2018/hyperlinkcolor" val="tx"/>
                    </a:ext>
                  </a:extLst>
                </a:hlinkClick>
              </a:rPr>
              <a:t>sésiles</a:t>
            </a:r>
            <a:r>
              <a:rPr lang="es-MX" b="0" i="0" u="none" strike="noStrike" dirty="0">
                <a:solidFill>
                  <a:schemeClr val="bg1"/>
                </a:solidFill>
                <a:effectLst/>
                <a:latin typeface="-apple-system"/>
              </a:rPr>
              <a:t> que se </a:t>
            </a:r>
            <a:r>
              <a:rPr lang="es-MX" b="0" i="0" u="none" strike="noStrike" dirty="0">
                <a:solidFill>
                  <a:schemeClr val="bg1"/>
                </a:solidFill>
                <a:effectLst/>
                <a:latin typeface="-apple-system"/>
                <a:hlinkClick r:id="rId15" tooltip="Reproducción asexual">
                  <a:extLst>
                    <a:ext uri="{A12FA001-AC4F-418D-AE19-62706E023703}">
                      <ahyp:hlinkClr xmlns:ahyp="http://schemas.microsoft.com/office/drawing/2018/hyperlinkcolor" val="tx"/>
                    </a:ext>
                  </a:extLst>
                </a:hlinkClick>
              </a:rPr>
              <a:t>reproducen asexualmente</a:t>
            </a:r>
            <a:r>
              <a:rPr lang="es-MX" b="0" i="0" u="none" strike="noStrike" dirty="0">
                <a:solidFill>
                  <a:schemeClr val="bg1"/>
                </a:solidFill>
                <a:effectLst/>
                <a:latin typeface="-apple-system"/>
              </a:rPr>
              <a:t> y medusas pelágicas que llevan a cabo la </a:t>
            </a:r>
            <a:r>
              <a:rPr lang="es-MX" b="0" i="0" u="none" strike="noStrike" dirty="0">
                <a:solidFill>
                  <a:schemeClr val="bg1"/>
                </a:solidFill>
                <a:effectLst/>
                <a:latin typeface="-apple-system"/>
                <a:hlinkClick r:id="rId16" tooltip="Reproducción sexual">
                  <a:extLst>
                    <a:ext uri="{A12FA001-AC4F-418D-AE19-62706E023703}">
                      <ahyp:hlinkClr xmlns:ahyp="http://schemas.microsoft.com/office/drawing/2018/hyperlinkcolor" val="tx"/>
                    </a:ext>
                  </a:extLst>
                </a:hlinkClick>
              </a:rPr>
              <a:t>reproducción sexual</a:t>
            </a:r>
            <a:r>
              <a:rPr lang="es-MX" b="0" i="0" u="none" strike="noStrike" dirty="0">
                <a:solidFill>
                  <a:schemeClr val="bg1"/>
                </a:solidFill>
                <a:effectLst/>
                <a:latin typeface="-apple-system"/>
              </a:rPr>
              <a:t>. Solo los </a:t>
            </a:r>
            <a:r>
              <a:rPr lang="es-MX" b="0" i="0" u="none" strike="noStrike" dirty="0" err="1">
                <a:solidFill>
                  <a:schemeClr val="bg1"/>
                </a:solidFill>
                <a:effectLst/>
                <a:latin typeface="-apple-system"/>
                <a:hlinkClick r:id="rId17" tooltip="Anthozoa">
                  <a:extLst>
                    <a:ext uri="{A12FA001-AC4F-418D-AE19-62706E023703}">
                      <ahyp:hlinkClr xmlns:ahyp="http://schemas.microsoft.com/office/drawing/2018/hyperlinkcolor" val="tx"/>
                    </a:ext>
                  </a:extLst>
                </a:hlinkClick>
              </a:rPr>
              <a:t>antozoos</a:t>
            </a:r>
            <a:r>
              <a:rPr lang="es-MX" b="0" i="0" u="none" strike="noStrike" dirty="0">
                <a:solidFill>
                  <a:schemeClr val="bg1"/>
                </a:solidFill>
                <a:effectLst/>
                <a:latin typeface="-apple-system"/>
              </a:rPr>
              <a:t> carecen de forma medusa; las otras tres clases de </a:t>
            </a:r>
            <a:r>
              <a:rPr lang="es-MX" b="0" i="0" u="none" strike="noStrike" dirty="0" err="1">
                <a:solidFill>
                  <a:schemeClr val="bg1"/>
                </a:solidFill>
                <a:effectLst/>
                <a:latin typeface="-apple-system"/>
              </a:rPr>
              <a:t>cnidarios</a:t>
            </a:r>
            <a:r>
              <a:rPr lang="es-MX" b="0" i="0" u="none" strike="noStrike" dirty="0">
                <a:solidFill>
                  <a:schemeClr val="bg1"/>
                </a:solidFill>
                <a:effectLst/>
                <a:latin typeface="-apple-system"/>
              </a:rPr>
              <a:t> (</a:t>
            </a:r>
            <a:r>
              <a:rPr lang="es-MX" b="0" i="0" u="none" strike="noStrike" dirty="0" err="1">
                <a:solidFill>
                  <a:schemeClr val="bg1"/>
                </a:solidFill>
                <a:effectLst/>
                <a:latin typeface="-apple-system"/>
                <a:hlinkClick r:id="rId18" tooltip="Hydrozoa">
                  <a:extLst>
                    <a:ext uri="{A12FA001-AC4F-418D-AE19-62706E023703}">
                      <ahyp:hlinkClr xmlns:ahyp="http://schemas.microsoft.com/office/drawing/2018/hyperlinkcolor" val="tx"/>
                    </a:ext>
                  </a:extLst>
                </a:hlinkClick>
              </a:rPr>
              <a:t>hidrozoos</a:t>
            </a:r>
            <a:r>
              <a:rPr lang="es-MX" b="0" i="0" u="none" strike="noStrike" dirty="0">
                <a:solidFill>
                  <a:schemeClr val="bg1"/>
                </a:solidFill>
                <a:effectLst/>
                <a:latin typeface="-apple-system"/>
              </a:rPr>
              <a:t>, </a:t>
            </a:r>
            <a:r>
              <a:rPr lang="es-MX" b="0" i="0" u="none" strike="noStrike" dirty="0" err="1">
                <a:solidFill>
                  <a:schemeClr val="bg1"/>
                </a:solidFill>
                <a:effectLst/>
                <a:latin typeface="-apple-system"/>
                <a:hlinkClick r:id="rId19" tooltip="Scyphozoa">
                  <a:extLst>
                    <a:ext uri="{A12FA001-AC4F-418D-AE19-62706E023703}">
                      <ahyp:hlinkClr xmlns:ahyp="http://schemas.microsoft.com/office/drawing/2018/hyperlinkcolor" val="tx"/>
                    </a:ext>
                  </a:extLst>
                </a:hlinkClick>
              </a:rPr>
              <a:t>escifozoos</a:t>
            </a:r>
            <a:r>
              <a:rPr lang="es-MX" b="0" i="0" u="none" strike="noStrike" dirty="0">
                <a:solidFill>
                  <a:schemeClr val="bg1"/>
                </a:solidFill>
                <a:effectLst/>
                <a:latin typeface="-apple-system"/>
              </a:rPr>
              <a:t> y </a:t>
            </a:r>
            <a:r>
              <a:rPr lang="es-MX" b="0" i="0" u="none" strike="noStrike" dirty="0" err="1">
                <a:solidFill>
                  <a:schemeClr val="bg1"/>
                </a:solidFill>
                <a:effectLst/>
                <a:latin typeface="-apple-system"/>
                <a:hlinkClick r:id="rId20" tooltip="Cubozoa">
                  <a:extLst>
                    <a:ext uri="{A12FA001-AC4F-418D-AE19-62706E023703}">
                      <ahyp:hlinkClr xmlns:ahyp="http://schemas.microsoft.com/office/drawing/2018/hyperlinkcolor" val="tx"/>
                    </a:ext>
                  </a:extLst>
                </a:hlinkClick>
              </a:rPr>
              <a:t>cubozoos</a:t>
            </a:r>
            <a:r>
              <a:rPr lang="es-MX" b="0" i="0" u="none" strike="noStrike" dirty="0">
                <a:solidFill>
                  <a:schemeClr val="bg1"/>
                </a:solidFill>
                <a:effectLst/>
                <a:latin typeface="-apple-system"/>
              </a:rPr>
              <a:t>) poseen forma pólipo y forma medusa; dichas medusas presentan características distintivas en las tres clases, de modo que se puede hablar de </a:t>
            </a:r>
            <a:r>
              <a:rPr lang="es-MX" b="0" i="0" u="none" strike="noStrike" dirty="0" err="1">
                <a:solidFill>
                  <a:schemeClr val="bg1"/>
                </a:solidFill>
                <a:effectLst/>
                <a:latin typeface="-apple-system"/>
                <a:hlinkClick r:id="rId21" tooltip="Hydrozoa">
                  <a:extLst>
                    <a:ext uri="{A12FA001-AC4F-418D-AE19-62706E023703}">
                      <ahyp:hlinkClr xmlns:ahyp="http://schemas.microsoft.com/office/drawing/2018/hyperlinkcolor" val="tx"/>
                    </a:ext>
                  </a:extLst>
                </a:hlinkClick>
              </a:rPr>
              <a:t>hidromedusas</a:t>
            </a:r>
            <a:r>
              <a:rPr lang="es-MX" b="0" i="0" u="none" strike="noStrike" dirty="0">
                <a:solidFill>
                  <a:schemeClr val="bg1"/>
                </a:solidFill>
                <a:effectLst/>
                <a:latin typeface="-apple-system"/>
              </a:rPr>
              <a:t>, </a:t>
            </a:r>
            <a:r>
              <a:rPr lang="es-MX" b="0" i="0" u="none" strike="noStrike" dirty="0" err="1">
                <a:solidFill>
                  <a:schemeClr val="bg1"/>
                </a:solidFill>
                <a:effectLst/>
                <a:latin typeface="-apple-system"/>
                <a:hlinkClick r:id="rId22" tooltip="Scyphozoa">
                  <a:extLst>
                    <a:ext uri="{A12FA001-AC4F-418D-AE19-62706E023703}">
                      <ahyp:hlinkClr xmlns:ahyp="http://schemas.microsoft.com/office/drawing/2018/hyperlinkcolor" val="tx"/>
                    </a:ext>
                  </a:extLst>
                </a:hlinkClick>
              </a:rPr>
              <a:t>escifomedusas</a:t>
            </a:r>
            <a:r>
              <a:rPr lang="es-MX" b="0" i="0" u="none" strike="noStrike" dirty="0">
                <a:solidFill>
                  <a:schemeClr val="bg1"/>
                </a:solidFill>
                <a:effectLst/>
                <a:latin typeface="-apple-system"/>
              </a:rPr>
              <a:t> y </a:t>
            </a:r>
            <a:r>
              <a:rPr lang="es-MX" b="0" i="0" u="none" strike="noStrike" dirty="0" err="1">
                <a:solidFill>
                  <a:schemeClr val="bg1"/>
                </a:solidFill>
                <a:effectLst/>
                <a:latin typeface="-apple-system"/>
                <a:hlinkClick r:id="rId23" tooltip="Cubozoa">
                  <a:extLst>
                    <a:ext uri="{A12FA001-AC4F-418D-AE19-62706E023703}">
                      <ahyp:hlinkClr xmlns:ahyp="http://schemas.microsoft.com/office/drawing/2018/hyperlinkcolor" val="tx"/>
                    </a:ext>
                  </a:extLst>
                </a:hlinkClick>
              </a:rPr>
              <a:t>cubomedusas</a:t>
            </a:r>
            <a:r>
              <a:rPr lang="es-MX" b="0" i="0" u="none" strike="noStrike" dirty="0">
                <a:solidFill>
                  <a:schemeClr val="bg1"/>
                </a:solidFill>
                <a:effectLst/>
                <a:latin typeface="-apple-system"/>
              </a:rPr>
              <a:t> respectivamente</a:t>
            </a:r>
            <a:endParaRPr lang="es-MX" dirty="0">
              <a:solidFill>
                <a:schemeClr val="bg1"/>
              </a:solidFill>
            </a:endParaRPr>
          </a:p>
        </p:txBody>
      </p:sp>
    </p:spTree>
    <p:extLst>
      <p:ext uri="{BB962C8B-B14F-4D97-AF65-F5344CB8AC3E}">
        <p14:creationId xmlns:p14="http://schemas.microsoft.com/office/powerpoint/2010/main" val="36209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BE0B9EE-D928-283E-0872-42524E2E7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5" y="-98778"/>
            <a:ext cx="12333111" cy="7055556"/>
          </a:xfrm>
          <a:prstGeom prst="rect">
            <a:avLst/>
          </a:prstGeom>
        </p:spPr>
      </p:pic>
      <p:sp>
        <p:nvSpPr>
          <p:cNvPr id="5" name="CuadroTexto 4">
            <a:extLst>
              <a:ext uri="{FF2B5EF4-FFF2-40B4-BE49-F238E27FC236}">
                <a16:creationId xmlns:a16="http://schemas.microsoft.com/office/drawing/2014/main" id="{8711D5A1-B3FD-3802-0A44-0097DEDDE5DE}"/>
              </a:ext>
            </a:extLst>
          </p:cNvPr>
          <p:cNvSpPr txBox="1"/>
          <p:nvPr/>
        </p:nvSpPr>
        <p:spPr>
          <a:xfrm>
            <a:off x="4574821" y="313114"/>
            <a:ext cx="2523067" cy="523220"/>
          </a:xfrm>
          <a:prstGeom prst="rect">
            <a:avLst/>
          </a:prstGeom>
          <a:noFill/>
        </p:spPr>
        <p:txBody>
          <a:bodyPr wrap="square" rtlCol="0">
            <a:spAutoFit/>
          </a:bodyPr>
          <a:lstStyle/>
          <a:p>
            <a:pPr algn="l"/>
            <a:r>
              <a:rPr lang="es-MX" sz="2800" dirty="0">
                <a:solidFill>
                  <a:schemeClr val="bg1"/>
                </a:solidFill>
                <a:latin typeface="Aharoni" panose="02010803020104030203" pitchFamily="2" charset="-79"/>
                <a:cs typeface="Aharoni" panose="02010803020104030203" pitchFamily="2" charset="-79"/>
              </a:rPr>
              <a:t>El pez león </a:t>
            </a:r>
          </a:p>
        </p:txBody>
      </p:sp>
      <p:sp>
        <p:nvSpPr>
          <p:cNvPr id="6" name="CuadroTexto 5">
            <a:extLst>
              <a:ext uri="{FF2B5EF4-FFF2-40B4-BE49-F238E27FC236}">
                <a16:creationId xmlns:a16="http://schemas.microsoft.com/office/drawing/2014/main" id="{18FD46D7-BDBE-576E-CF64-41B075397818}"/>
              </a:ext>
            </a:extLst>
          </p:cNvPr>
          <p:cNvSpPr txBox="1"/>
          <p:nvPr/>
        </p:nvSpPr>
        <p:spPr>
          <a:xfrm>
            <a:off x="2992275" y="1248226"/>
            <a:ext cx="6235670" cy="1754326"/>
          </a:xfrm>
          <a:prstGeom prst="rect">
            <a:avLst/>
          </a:prstGeom>
          <a:noFill/>
        </p:spPr>
        <p:txBody>
          <a:bodyPr wrap="square" rtlCol="0">
            <a:spAutoFit/>
          </a:bodyPr>
          <a:lstStyle/>
          <a:p>
            <a:pPr algn="l"/>
            <a:r>
              <a:rPr lang="es-MX" b="0" i="0" u="none" strike="noStrike" dirty="0">
                <a:solidFill>
                  <a:schemeClr val="bg1"/>
                </a:solidFill>
                <a:effectLst/>
                <a:latin typeface="-apple-system"/>
              </a:rPr>
              <a:t>El </a:t>
            </a:r>
            <a:r>
              <a:rPr lang="es-MX" b="1" i="0" u="none" strike="noStrike" dirty="0">
                <a:solidFill>
                  <a:schemeClr val="bg1"/>
                </a:solidFill>
                <a:effectLst/>
                <a:latin typeface="-apple-system"/>
              </a:rPr>
              <a:t>pez león</a:t>
            </a:r>
            <a:r>
              <a:rPr lang="es-MX" b="0" i="0" u="none" strike="noStrike" dirty="0">
                <a:solidFill>
                  <a:schemeClr val="bg1"/>
                </a:solidFill>
                <a:effectLst/>
                <a:latin typeface="-apple-system"/>
              </a:rPr>
              <a:t> (</a:t>
            </a:r>
            <a:r>
              <a:rPr lang="es-MX" b="1" i="1" u="none" strike="noStrike" dirty="0" err="1">
                <a:solidFill>
                  <a:schemeClr val="bg1"/>
                </a:solidFill>
                <a:effectLst/>
                <a:latin typeface="-apple-system"/>
              </a:rPr>
              <a:t>Pterois</a:t>
            </a:r>
            <a:r>
              <a:rPr lang="es-MX" b="1" i="1" u="none" strike="noStrike" dirty="0">
                <a:solidFill>
                  <a:schemeClr val="bg1"/>
                </a:solidFill>
                <a:effectLst/>
                <a:latin typeface="-apple-system"/>
              </a:rPr>
              <a:t> </a:t>
            </a:r>
            <a:r>
              <a:rPr lang="es-MX" b="1" i="1" u="none" strike="noStrike" dirty="0" err="1">
                <a:solidFill>
                  <a:schemeClr val="bg1"/>
                </a:solidFill>
                <a:effectLst/>
                <a:latin typeface="-apple-system"/>
              </a:rPr>
              <a:t>antennata</a:t>
            </a:r>
            <a:r>
              <a:rPr lang="es-MX" b="0" i="0" u="none" strike="noStrike" dirty="0">
                <a:solidFill>
                  <a:schemeClr val="bg1"/>
                </a:solidFill>
                <a:effectLst/>
                <a:latin typeface="-apple-system"/>
              </a:rPr>
              <a:t>),</a:t>
            </a:r>
            <a:r>
              <a:rPr lang="es-MX" b="0" i="0" u="none" strike="noStrike" baseline="30000" dirty="0">
                <a:solidFill>
                  <a:schemeClr val="bg1"/>
                </a:solidFill>
                <a:effectLst/>
                <a:latin typeface="-apple-system"/>
                <a:hlinkClick r:id="rId3">
                  <a:extLst>
                    <a:ext uri="{A12FA001-AC4F-418D-AE19-62706E023703}">
                      <ahyp:hlinkClr xmlns:ahyp="http://schemas.microsoft.com/office/drawing/2018/hyperlinkcolor" val="tx"/>
                    </a:ext>
                  </a:extLst>
                </a:hlinkClick>
              </a:rPr>
              <a:t>[3]</a:t>
            </a:r>
            <a:r>
              <a:rPr lang="es-MX" b="0" i="0" u="none" strike="noStrike" dirty="0">
                <a:solidFill>
                  <a:schemeClr val="bg1"/>
                </a:solidFill>
                <a:effectLst/>
                <a:latin typeface="-apple-system"/>
              </a:rPr>
              <a:t>​ erróneamente llamado </a:t>
            </a:r>
            <a:r>
              <a:rPr lang="es-MX" b="1" i="0" u="none" strike="noStrike" dirty="0">
                <a:solidFill>
                  <a:schemeClr val="bg1"/>
                </a:solidFill>
                <a:effectLst/>
                <a:latin typeface="-apple-system"/>
              </a:rPr>
              <a:t>pez escorpión</a:t>
            </a:r>
            <a:r>
              <a:rPr lang="es-MX" b="0" i="0" u="none" strike="noStrike" dirty="0">
                <a:solidFill>
                  <a:schemeClr val="bg1"/>
                </a:solidFill>
                <a:effectLst/>
                <a:latin typeface="-apple-system"/>
              </a:rPr>
              <a:t>, es un </a:t>
            </a:r>
            <a:r>
              <a:rPr lang="es-MX" b="0" i="0" u="none" strike="noStrike" dirty="0">
                <a:solidFill>
                  <a:schemeClr val="bg1"/>
                </a:solidFill>
                <a:effectLst/>
                <a:latin typeface="-apple-system"/>
                <a:hlinkClick r:id="rId4" tooltip="Pez">
                  <a:extLst>
                    <a:ext uri="{A12FA001-AC4F-418D-AE19-62706E023703}">
                      <ahyp:hlinkClr xmlns:ahyp="http://schemas.microsoft.com/office/drawing/2018/hyperlinkcolor" val="tx"/>
                    </a:ext>
                  </a:extLst>
                </a:hlinkClick>
              </a:rPr>
              <a:t>pez</a:t>
            </a:r>
            <a:r>
              <a:rPr lang="es-MX" b="0" i="0" u="none" strike="noStrike" dirty="0">
                <a:solidFill>
                  <a:schemeClr val="bg1"/>
                </a:solidFill>
                <a:effectLst/>
                <a:latin typeface="-apple-system"/>
              </a:rPr>
              <a:t> de la </a:t>
            </a:r>
            <a:r>
              <a:rPr lang="es-MX" b="0" i="0" u="none" strike="noStrike" dirty="0">
                <a:solidFill>
                  <a:schemeClr val="bg1"/>
                </a:solidFill>
                <a:effectLst/>
                <a:latin typeface="-apple-system"/>
                <a:hlinkClick r:id="rId5" tooltip="Familia (biología)">
                  <a:extLst>
                    <a:ext uri="{A12FA001-AC4F-418D-AE19-62706E023703}">
                      <ahyp:hlinkClr xmlns:ahyp="http://schemas.microsoft.com/office/drawing/2018/hyperlinkcolor" val="tx"/>
                    </a:ext>
                  </a:extLst>
                </a:hlinkClick>
              </a:rPr>
              <a:t>familia</a:t>
            </a:r>
            <a:r>
              <a:rPr lang="es-MX" b="0" i="0" u="none" strike="noStrike" dirty="0">
                <a:solidFill>
                  <a:schemeClr val="bg1"/>
                </a:solidFill>
                <a:effectLst/>
                <a:latin typeface="-apple-system"/>
              </a:rPr>
              <a:t> </a:t>
            </a:r>
            <a:r>
              <a:rPr lang="es-MX" b="0" i="0" u="none" strike="noStrike" dirty="0" err="1">
                <a:solidFill>
                  <a:schemeClr val="bg1"/>
                </a:solidFill>
                <a:effectLst/>
                <a:latin typeface="-apple-system"/>
                <a:hlinkClick r:id="rId6" tooltip="Scorpaenidae">
                  <a:extLst>
                    <a:ext uri="{A12FA001-AC4F-418D-AE19-62706E023703}">
                      <ahyp:hlinkClr xmlns:ahyp="http://schemas.microsoft.com/office/drawing/2018/hyperlinkcolor" val="tx"/>
                    </a:ext>
                  </a:extLst>
                </a:hlinkClick>
              </a:rPr>
              <a:t>Scorpaenidae</a:t>
            </a:r>
            <a:r>
              <a:rPr lang="es-MX" b="0" i="0" u="none" strike="noStrike" dirty="0">
                <a:solidFill>
                  <a:schemeClr val="bg1"/>
                </a:solidFill>
                <a:effectLst/>
                <a:latin typeface="-apple-system"/>
              </a:rPr>
              <a:t>. Su </a:t>
            </a:r>
            <a:r>
              <a:rPr lang="es-MX" b="0" i="0" u="none" strike="noStrike" dirty="0">
                <a:solidFill>
                  <a:schemeClr val="bg1"/>
                </a:solidFill>
                <a:effectLst/>
                <a:latin typeface="-apple-system"/>
                <a:hlinkClick r:id="rId7" tooltip="Hábitat">
                  <a:extLst>
                    <a:ext uri="{A12FA001-AC4F-418D-AE19-62706E023703}">
                      <ahyp:hlinkClr xmlns:ahyp="http://schemas.microsoft.com/office/drawing/2018/hyperlinkcolor" val="tx"/>
                    </a:ext>
                  </a:extLst>
                </a:hlinkClick>
              </a:rPr>
              <a:t>hábitat</a:t>
            </a:r>
            <a:r>
              <a:rPr lang="es-MX" b="0" i="0" u="none" strike="noStrike" dirty="0">
                <a:solidFill>
                  <a:schemeClr val="bg1"/>
                </a:solidFill>
                <a:effectLst/>
                <a:latin typeface="-apple-system"/>
              </a:rPr>
              <a:t> natural son las </a:t>
            </a:r>
            <a:r>
              <a:rPr lang="es-MX" b="0" i="0" u="none" strike="noStrike" dirty="0">
                <a:solidFill>
                  <a:schemeClr val="bg1"/>
                </a:solidFill>
                <a:effectLst/>
                <a:latin typeface="-apple-system"/>
                <a:hlinkClick r:id="rId8" tooltip="Lagunas costeras">
                  <a:extLst>
                    <a:ext uri="{A12FA001-AC4F-418D-AE19-62706E023703}">
                      <ahyp:hlinkClr xmlns:ahyp="http://schemas.microsoft.com/office/drawing/2018/hyperlinkcolor" val="tx"/>
                    </a:ext>
                  </a:extLst>
                </a:hlinkClick>
              </a:rPr>
              <a:t>lagunas costeras</a:t>
            </a:r>
            <a:r>
              <a:rPr lang="es-MX" b="0" i="0" u="none" strike="noStrike" dirty="0">
                <a:solidFill>
                  <a:schemeClr val="bg1"/>
                </a:solidFill>
                <a:effectLst/>
                <a:latin typeface="-apple-system"/>
              </a:rPr>
              <a:t> y </a:t>
            </a:r>
            <a:r>
              <a:rPr lang="es-MX" b="0" i="0" u="none" strike="noStrike" dirty="0">
                <a:solidFill>
                  <a:schemeClr val="bg1"/>
                </a:solidFill>
                <a:effectLst/>
                <a:latin typeface="-apple-system"/>
                <a:hlinkClick r:id="rId9" tooltip="Arrecife">
                  <a:extLst>
                    <a:ext uri="{A12FA001-AC4F-418D-AE19-62706E023703}">
                      <ahyp:hlinkClr xmlns:ahyp="http://schemas.microsoft.com/office/drawing/2018/hyperlinkcolor" val="tx"/>
                    </a:ext>
                  </a:extLst>
                </a:hlinkClick>
              </a:rPr>
              <a:t>arrecifes</a:t>
            </a:r>
            <a:r>
              <a:rPr lang="es-MX" b="0" i="0" u="none" strike="noStrike" dirty="0">
                <a:solidFill>
                  <a:schemeClr val="bg1"/>
                </a:solidFill>
                <a:effectLst/>
                <a:latin typeface="-apple-system"/>
              </a:rPr>
              <a:t> del </a:t>
            </a:r>
            <a:r>
              <a:rPr lang="es-MX" b="0" i="0" u="none" strike="noStrike" dirty="0">
                <a:solidFill>
                  <a:schemeClr val="bg1"/>
                </a:solidFill>
                <a:effectLst/>
                <a:latin typeface="-apple-system"/>
                <a:hlinkClick r:id="rId10" tooltip="Océano Índico">
                  <a:extLst>
                    <a:ext uri="{A12FA001-AC4F-418D-AE19-62706E023703}">
                      <ahyp:hlinkClr xmlns:ahyp="http://schemas.microsoft.com/office/drawing/2018/hyperlinkcolor" val="tx"/>
                    </a:ext>
                  </a:extLst>
                </a:hlinkClick>
              </a:rPr>
              <a:t>océano Índico</a:t>
            </a:r>
            <a:r>
              <a:rPr lang="es-MX" b="0" i="0" u="none" strike="noStrike" dirty="0">
                <a:solidFill>
                  <a:schemeClr val="bg1"/>
                </a:solidFill>
                <a:effectLst/>
                <a:latin typeface="-apple-system"/>
              </a:rPr>
              <a:t> tropical y el </a:t>
            </a:r>
            <a:r>
              <a:rPr lang="es-MX" b="0" i="0" u="none" strike="noStrike" dirty="0">
                <a:solidFill>
                  <a:schemeClr val="bg1"/>
                </a:solidFill>
                <a:effectLst/>
                <a:latin typeface="-apple-system"/>
                <a:hlinkClick r:id="rId11" tooltip="Océano Pacífico">
                  <a:extLst>
                    <a:ext uri="{A12FA001-AC4F-418D-AE19-62706E023703}">
                      <ahyp:hlinkClr xmlns:ahyp="http://schemas.microsoft.com/office/drawing/2018/hyperlinkcolor" val="tx"/>
                    </a:ext>
                  </a:extLst>
                </a:hlinkClick>
              </a:rPr>
              <a:t>Pacífico</a:t>
            </a:r>
            <a:r>
              <a:rPr lang="es-MX" b="0" i="0" u="none" strike="noStrike" dirty="0">
                <a:solidFill>
                  <a:schemeClr val="bg1"/>
                </a:solidFill>
                <a:effectLst/>
                <a:latin typeface="-apple-system"/>
              </a:rPr>
              <a:t> occidental. Se refugia durante el día y caza </a:t>
            </a:r>
            <a:r>
              <a:rPr lang="es-MX" b="0" i="0" u="none" strike="noStrike" dirty="0">
                <a:solidFill>
                  <a:schemeClr val="bg1"/>
                </a:solidFill>
                <a:effectLst/>
                <a:latin typeface="-apple-system"/>
                <a:hlinkClick r:id="rId12" tooltip="Camarón">
                  <a:extLst>
                    <a:ext uri="{A12FA001-AC4F-418D-AE19-62706E023703}">
                      <ahyp:hlinkClr xmlns:ahyp="http://schemas.microsoft.com/office/drawing/2018/hyperlinkcolor" val="tx"/>
                    </a:ext>
                  </a:extLst>
                </a:hlinkClick>
              </a:rPr>
              <a:t>camarones</a:t>
            </a:r>
            <a:r>
              <a:rPr lang="es-MX" b="0" i="0" u="none" strike="noStrike" dirty="0">
                <a:solidFill>
                  <a:schemeClr val="bg1"/>
                </a:solidFill>
                <a:effectLst/>
                <a:latin typeface="-apple-system"/>
              </a:rPr>
              <a:t> y </a:t>
            </a:r>
            <a:r>
              <a:rPr lang="es-MX" b="0" i="0" u="none" strike="noStrike" dirty="0">
                <a:solidFill>
                  <a:schemeClr val="bg1"/>
                </a:solidFill>
                <a:effectLst/>
                <a:latin typeface="-apple-system"/>
                <a:hlinkClick r:id="rId13" tooltip="Cangrejo">
                  <a:extLst>
                    <a:ext uri="{A12FA001-AC4F-418D-AE19-62706E023703}">
                      <ahyp:hlinkClr xmlns:ahyp="http://schemas.microsoft.com/office/drawing/2018/hyperlinkcolor" val="tx"/>
                    </a:ext>
                  </a:extLst>
                </a:hlinkClick>
              </a:rPr>
              <a:t>cangrejos</a:t>
            </a:r>
            <a:r>
              <a:rPr lang="es-MX" b="0" i="0" u="none" strike="noStrike" dirty="0">
                <a:solidFill>
                  <a:schemeClr val="bg1"/>
                </a:solidFill>
                <a:effectLst/>
                <a:latin typeface="-apple-system"/>
              </a:rPr>
              <a:t> durante la noche. Crece un máximo de 20 </a:t>
            </a:r>
            <a:r>
              <a:rPr lang="es-MX" b="0" i="0" u="none" strike="noStrike" dirty="0">
                <a:solidFill>
                  <a:schemeClr val="bg1"/>
                </a:solidFill>
                <a:effectLst/>
                <a:latin typeface="-apple-system"/>
                <a:hlinkClick r:id="rId14" tooltip="Centímetro">
                  <a:extLst>
                    <a:ext uri="{A12FA001-AC4F-418D-AE19-62706E023703}">
                      <ahyp:hlinkClr xmlns:ahyp="http://schemas.microsoft.com/office/drawing/2018/hyperlinkcolor" val="tx"/>
                    </a:ext>
                  </a:extLst>
                </a:hlinkClick>
              </a:rPr>
              <a:t>cm</a:t>
            </a:r>
            <a:r>
              <a:rPr lang="es-MX" b="0" i="0" u="none" strike="noStrike" dirty="0">
                <a:solidFill>
                  <a:schemeClr val="bg1"/>
                </a:solidFill>
                <a:effectLst/>
                <a:latin typeface="-apple-system"/>
              </a:rPr>
              <a:t>.</a:t>
            </a:r>
            <a:endParaRPr lang="es-MX" dirty="0">
              <a:solidFill>
                <a:schemeClr val="bg1"/>
              </a:solidFill>
            </a:endParaRPr>
          </a:p>
        </p:txBody>
      </p:sp>
      <p:sp>
        <p:nvSpPr>
          <p:cNvPr id="7" name="CuadroTexto 6">
            <a:extLst>
              <a:ext uri="{FF2B5EF4-FFF2-40B4-BE49-F238E27FC236}">
                <a16:creationId xmlns:a16="http://schemas.microsoft.com/office/drawing/2014/main" id="{C193EAFA-A1AB-22B0-04DB-F970B0A37845}"/>
              </a:ext>
            </a:extLst>
          </p:cNvPr>
          <p:cNvSpPr txBox="1"/>
          <p:nvPr/>
        </p:nvSpPr>
        <p:spPr>
          <a:xfrm>
            <a:off x="76197" y="3128566"/>
            <a:ext cx="5760157" cy="3416320"/>
          </a:xfrm>
          <a:prstGeom prst="rect">
            <a:avLst/>
          </a:prstGeom>
          <a:noFill/>
        </p:spPr>
        <p:txBody>
          <a:bodyPr wrap="square" rtlCol="0">
            <a:spAutoFit/>
          </a:bodyPr>
          <a:lstStyle/>
          <a:p>
            <a:pPr algn="l"/>
            <a:r>
              <a:rPr lang="es-MX" b="0" i="0" u="none" strike="noStrike" dirty="0">
                <a:solidFill>
                  <a:schemeClr val="bg1"/>
                </a:solidFill>
                <a:effectLst/>
                <a:latin typeface="-apple-system"/>
              </a:rPr>
              <a:t>Los lugares donde se le ha visto, incluyen: el este de </a:t>
            </a:r>
            <a:r>
              <a:rPr lang="es-MX" b="0" i="0" u="none" strike="noStrike" dirty="0">
                <a:solidFill>
                  <a:schemeClr val="bg1"/>
                </a:solidFill>
                <a:effectLst/>
                <a:latin typeface="-apple-system"/>
                <a:hlinkClick r:id="rId15" tooltip="África">
                  <a:extLst>
                    <a:ext uri="{A12FA001-AC4F-418D-AE19-62706E023703}">
                      <ahyp:hlinkClr xmlns:ahyp="http://schemas.microsoft.com/office/drawing/2018/hyperlinkcolor" val="tx"/>
                    </a:ext>
                  </a:extLst>
                </a:hlinkClick>
              </a:rPr>
              <a:t>África</a:t>
            </a:r>
            <a:r>
              <a:rPr lang="es-MX" b="0" i="0" u="none" strike="noStrike" dirty="0">
                <a:solidFill>
                  <a:schemeClr val="bg1"/>
                </a:solidFill>
                <a:effectLst/>
                <a:latin typeface="-apple-system"/>
              </a:rPr>
              <a:t>, en las islas </a:t>
            </a:r>
            <a:r>
              <a:rPr lang="es-MX" b="0" i="0" u="none" strike="noStrike" dirty="0" err="1">
                <a:solidFill>
                  <a:schemeClr val="bg1"/>
                </a:solidFill>
                <a:effectLst/>
                <a:latin typeface="-apple-system"/>
              </a:rPr>
              <a:t>Marquesan</a:t>
            </a:r>
            <a:r>
              <a:rPr lang="es-MX" b="0" i="0" u="none" strike="noStrike" dirty="0">
                <a:solidFill>
                  <a:schemeClr val="bg1"/>
                </a:solidFill>
                <a:effectLst/>
                <a:latin typeface="-apple-system"/>
              </a:rPr>
              <a:t> y </a:t>
            </a:r>
            <a:r>
              <a:rPr lang="es-MX" b="0" i="0" u="none" strike="noStrike" dirty="0" err="1">
                <a:solidFill>
                  <a:schemeClr val="bg1"/>
                </a:solidFill>
                <a:effectLst/>
                <a:latin typeface="-apple-system"/>
              </a:rPr>
              <a:t>Mangarava</a:t>
            </a:r>
            <a:r>
              <a:rPr lang="es-MX" b="0" i="0" u="none" strike="noStrike" dirty="0">
                <a:solidFill>
                  <a:schemeClr val="bg1"/>
                </a:solidFill>
                <a:effectLst/>
                <a:latin typeface="-apple-system"/>
              </a:rPr>
              <a:t>, al norte y el sureste de </a:t>
            </a:r>
            <a:r>
              <a:rPr lang="es-MX" b="0" i="0" u="none" strike="noStrike" dirty="0">
                <a:solidFill>
                  <a:schemeClr val="bg1"/>
                </a:solidFill>
                <a:effectLst/>
                <a:latin typeface="-apple-system"/>
                <a:hlinkClick r:id="rId16" tooltip="Japón">
                  <a:extLst>
                    <a:ext uri="{A12FA001-AC4F-418D-AE19-62706E023703}">
                      <ahyp:hlinkClr xmlns:ahyp="http://schemas.microsoft.com/office/drawing/2018/hyperlinkcolor" val="tx"/>
                    </a:ext>
                  </a:extLst>
                </a:hlinkClick>
              </a:rPr>
              <a:t>Japón</a:t>
            </a:r>
            <a:r>
              <a:rPr lang="es-MX" b="0" i="0" u="none" strike="noStrike" dirty="0">
                <a:solidFill>
                  <a:schemeClr val="bg1"/>
                </a:solidFill>
                <a:effectLst/>
                <a:latin typeface="-apple-system"/>
              </a:rPr>
              <a:t>, al sur de </a:t>
            </a:r>
            <a:r>
              <a:rPr lang="es-MX" b="0" i="0" u="none" strike="noStrike" dirty="0">
                <a:solidFill>
                  <a:schemeClr val="bg1"/>
                </a:solidFill>
                <a:effectLst/>
                <a:latin typeface="-apple-system"/>
                <a:hlinkClick r:id="rId17" tooltip="Queensland">
                  <a:extLst>
                    <a:ext uri="{A12FA001-AC4F-418D-AE19-62706E023703}">
                      <ahyp:hlinkClr xmlns:ahyp="http://schemas.microsoft.com/office/drawing/2018/hyperlinkcolor" val="tx"/>
                    </a:ext>
                  </a:extLst>
                </a:hlinkClick>
              </a:rPr>
              <a:t>Queensland</a:t>
            </a:r>
            <a:r>
              <a:rPr lang="es-MX" b="0" i="0" u="none" strike="noStrike" dirty="0">
                <a:solidFill>
                  <a:schemeClr val="bg1"/>
                </a:solidFill>
                <a:effectLst/>
                <a:latin typeface="-apple-system"/>
              </a:rPr>
              <a:t>, </a:t>
            </a:r>
            <a:r>
              <a:rPr lang="es-MX" b="0" i="0" u="none" strike="noStrike" dirty="0">
                <a:solidFill>
                  <a:schemeClr val="bg1"/>
                </a:solidFill>
                <a:effectLst/>
                <a:latin typeface="-apple-system"/>
                <a:hlinkClick r:id="rId18" tooltip="Australia">
                  <a:extLst>
                    <a:ext uri="{A12FA001-AC4F-418D-AE19-62706E023703}">
                      <ahyp:hlinkClr xmlns:ahyp="http://schemas.microsoft.com/office/drawing/2018/hyperlinkcolor" val="tx"/>
                    </a:ext>
                  </a:extLst>
                </a:hlinkClick>
              </a:rPr>
              <a:t>Australia</a:t>
            </a:r>
            <a:r>
              <a:rPr lang="es-MX" b="0" i="0" u="none" strike="noStrike" dirty="0">
                <a:solidFill>
                  <a:schemeClr val="bg1"/>
                </a:solidFill>
                <a:effectLst/>
                <a:latin typeface="-apple-system"/>
              </a:rPr>
              <a:t> y </a:t>
            </a:r>
            <a:r>
              <a:rPr lang="es-MX" b="0" i="0" u="none" strike="noStrike" dirty="0" err="1">
                <a:solidFill>
                  <a:schemeClr val="bg1"/>
                </a:solidFill>
                <a:effectLst/>
                <a:latin typeface="-apple-system"/>
                <a:hlinkClick r:id="rId19" tooltip="Kermadec">
                  <a:extLst>
                    <a:ext uri="{A12FA001-AC4F-418D-AE19-62706E023703}">
                      <ahyp:hlinkClr xmlns:ahyp="http://schemas.microsoft.com/office/drawing/2018/hyperlinkcolor" val="tx"/>
                    </a:ext>
                  </a:extLst>
                </a:hlinkClick>
              </a:rPr>
              <a:t>Kermadec</a:t>
            </a:r>
            <a:r>
              <a:rPr lang="es-MX" b="0" i="0" u="none" strike="noStrike" dirty="0">
                <a:solidFill>
                  <a:schemeClr val="bg1"/>
                </a:solidFill>
                <a:effectLst/>
                <a:latin typeface="-apple-system"/>
              </a:rPr>
              <a:t> y las islas Australes. Vive en arrecifes de las lagunas marinas. Es solitario y es más probable encontrarlo en el fondo acuático nadando lentamente. Durante el día se esconde en las grietas y debajo de rocas o de formaciones coralinas y por las noches caza. Frecuentemente cazan con la cabeza dirigida hacia la seguridad de su escondite, o cerca de un pasaje que dé a él, conduce y arrincona con sus aletas a su presa. Se alimentan de </a:t>
            </a:r>
            <a:r>
              <a:rPr lang="es-MX" b="0" i="0" u="none" strike="noStrike" dirty="0">
                <a:solidFill>
                  <a:schemeClr val="bg1"/>
                </a:solidFill>
                <a:effectLst/>
                <a:latin typeface="-apple-system"/>
                <a:hlinkClick r:id="rId20" tooltip="Caridea">
                  <a:extLst>
                    <a:ext uri="{A12FA001-AC4F-418D-AE19-62706E023703}">
                      <ahyp:hlinkClr xmlns:ahyp="http://schemas.microsoft.com/office/drawing/2018/hyperlinkcolor" val="tx"/>
                    </a:ext>
                  </a:extLst>
                </a:hlinkClick>
              </a:rPr>
              <a:t>camarones</a:t>
            </a:r>
            <a:r>
              <a:rPr lang="es-MX" b="0" i="0" u="none" strike="noStrike" dirty="0">
                <a:solidFill>
                  <a:schemeClr val="bg1"/>
                </a:solidFill>
                <a:effectLst/>
                <a:latin typeface="-apple-system"/>
              </a:rPr>
              <a:t> y de </a:t>
            </a:r>
            <a:r>
              <a:rPr lang="es-MX" b="0" i="0" u="none" strike="noStrike" dirty="0">
                <a:solidFill>
                  <a:schemeClr val="bg1"/>
                </a:solidFill>
                <a:effectLst/>
                <a:latin typeface="-apple-system"/>
                <a:hlinkClick r:id="rId21" tooltip="Cangrejos">
                  <a:extLst>
                    <a:ext uri="{A12FA001-AC4F-418D-AE19-62706E023703}">
                      <ahyp:hlinkClr xmlns:ahyp="http://schemas.microsoft.com/office/drawing/2018/hyperlinkcolor" val="tx"/>
                    </a:ext>
                  </a:extLst>
                </a:hlinkClick>
              </a:rPr>
              <a:t>cangrejos</a:t>
            </a:r>
            <a:r>
              <a:rPr lang="es-MX" b="0" i="0" u="none" strike="noStrike" dirty="0">
                <a:solidFill>
                  <a:schemeClr val="bg1"/>
                </a:solidFill>
                <a:effectLst/>
                <a:latin typeface="-apple-system"/>
              </a:rPr>
              <a:t>. En cautividad es alimentado con peces vivos.</a:t>
            </a:r>
            <a:endParaRPr lang="es-MX" dirty="0">
              <a:solidFill>
                <a:schemeClr val="bg1"/>
              </a:solidFill>
            </a:endParaRPr>
          </a:p>
        </p:txBody>
      </p:sp>
      <p:sp>
        <p:nvSpPr>
          <p:cNvPr id="8" name="CuadroTexto 7">
            <a:extLst>
              <a:ext uri="{FF2B5EF4-FFF2-40B4-BE49-F238E27FC236}">
                <a16:creationId xmlns:a16="http://schemas.microsoft.com/office/drawing/2014/main" id="{3CB16CB4-010D-4F18-FB2B-3F1418C36905}"/>
              </a:ext>
            </a:extLst>
          </p:cNvPr>
          <p:cNvSpPr txBox="1"/>
          <p:nvPr/>
        </p:nvSpPr>
        <p:spPr>
          <a:xfrm>
            <a:off x="7436555" y="3995678"/>
            <a:ext cx="4568456" cy="2862322"/>
          </a:xfrm>
          <a:prstGeom prst="rect">
            <a:avLst/>
          </a:prstGeom>
          <a:noFill/>
        </p:spPr>
        <p:txBody>
          <a:bodyPr wrap="square" rtlCol="0">
            <a:spAutoFit/>
          </a:bodyPr>
          <a:lstStyle/>
          <a:p>
            <a:pPr algn="l"/>
            <a:r>
              <a:rPr lang="es-MX" b="0" i="0" u="none" strike="noStrike" dirty="0">
                <a:solidFill>
                  <a:schemeClr val="bg1"/>
                </a:solidFill>
                <a:effectLst/>
                <a:latin typeface="-apple-system"/>
              </a:rPr>
              <a:t>Su picadura es venenosa. Los radios de la aleta dorsal, dos de los radios de la aleta </a:t>
            </a:r>
            <a:r>
              <a:rPr lang="es-MX" b="0" i="0" u="none" strike="noStrike" dirty="0" err="1">
                <a:solidFill>
                  <a:schemeClr val="bg1"/>
                </a:solidFill>
                <a:effectLst/>
                <a:latin typeface="-apple-system"/>
              </a:rPr>
              <a:t>ventral</a:t>
            </a:r>
            <a:r>
              <a:rPr lang="es-MX" b="0" i="0" u="none" strike="noStrike" dirty="0">
                <a:solidFill>
                  <a:schemeClr val="bg1"/>
                </a:solidFill>
                <a:effectLst/>
                <a:latin typeface="-apple-system"/>
              </a:rPr>
              <a:t> y dos de la aleta anal están equipados con glándulas venenosas. Estas picaduras pueden provocar dolorosas heridas a buzos, mientras que la </a:t>
            </a:r>
            <a:r>
              <a:rPr lang="es-MX" b="0" i="0" u="none" strike="noStrike" dirty="0">
                <a:solidFill>
                  <a:schemeClr val="bg1"/>
                </a:solidFill>
                <a:effectLst/>
                <a:latin typeface="-apple-system"/>
                <a:hlinkClick r:id="rId22" tooltip="Toxina">
                  <a:extLst>
                    <a:ext uri="{A12FA001-AC4F-418D-AE19-62706E023703}">
                      <ahyp:hlinkClr xmlns:ahyp="http://schemas.microsoft.com/office/drawing/2018/hyperlinkcolor" val="tx"/>
                    </a:ext>
                  </a:extLst>
                </a:hlinkClick>
              </a:rPr>
              <a:t>toxina</a:t>
            </a:r>
            <a:r>
              <a:rPr lang="es-MX" b="0" i="0" u="none" strike="noStrike" dirty="0">
                <a:solidFill>
                  <a:schemeClr val="bg1"/>
                </a:solidFill>
                <a:effectLst/>
                <a:latin typeface="-apple-system"/>
              </a:rPr>
              <a:t> que inocula puede causar parálisis respiratoria humana, insuficiencia circulatoria, y fiebre. Los síntomas generalmente desaparecen después de uno o dos días.</a:t>
            </a:r>
            <a:endParaRPr lang="es-MX" dirty="0">
              <a:solidFill>
                <a:schemeClr val="bg1"/>
              </a:solidFill>
            </a:endParaRPr>
          </a:p>
        </p:txBody>
      </p:sp>
    </p:spTree>
    <p:extLst>
      <p:ext uri="{BB962C8B-B14F-4D97-AF65-F5344CB8AC3E}">
        <p14:creationId xmlns:p14="http://schemas.microsoft.com/office/powerpoint/2010/main" val="3933898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3CC287-118C-D58C-C66E-F32C35E7E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361393"/>
            <a:ext cx="12192000" cy="7580785"/>
          </a:xfrm>
          <a:prstGeom prst="rect">
            <a:avLst/>
          </a:prstGeom>
        </p:spPr>
      </p:pic>
      <p:sp>
        <p:nvSpPr>
          <p:cNvPr id="5" name="CuadroTexto 4">
            <a:extLst>
              <a:ext uri="{FF2B5EF4-FFF2-40B4-BE49-F238E27FC236}">
                <a16:creationId xmlns:a16="http://schemas.microsoft.com/office/drawing/2014/main" id="{314DE4E5-2D15-C4B3-89CE-E82BE0A8DCC9}"/>
              </a:ext>
            </a:extLst>
          </p:cNvPr>
          <p:cNvSpPr txBox="1"/>
          <p:nvPr/>
        </p:nvSpPr>
        <p:spPr>
          <a:xfrm>
            <a:off x="4827441" y="-158383"/>
            <a:ext cx="1828800" cy="954107"/>
          </a:xfrm>
          <a:prstGeom prst="rect">
            <a:avLst/>
          </a:prstGeom>
          <a:noFill/>
        </p:spPr>
        <p:txBody>
          <a:bodyPr wrap="square" rtlCol="0">
            <a:spAutoFit/>
          </a:bodyPr>
          <a:lstStyle/>
          <a:p>
            <a:pPr algn="l"/>
            <a:r>
              <a:rPr lang="es-MX" sz="2800" dirty="0">
                <a:latin typeface="Aharoni" panose="02010803020104030203" pitchFamily="2" charset="-79"/>
                <a:cs typeface="Aharoni" panose="02010803020104030203" pitchFamily="2" charset="-79"/>
              </a:rPr>
              <a:t>El tiburón martillo</a:t>
            </a:r>
          </a:p>
        </p:txBody>
      </p:sp>
      <p:sp>
        <p:nvSpPr>
          <p:cNvPr id="6" name="CuadroTexto 5">
            <a:extLst>
              <a:ext uri="{FF2B5EF4-FFF2-40B4-BE49-F238E27FC236}">
                <a16:creationId xmlns:a16="http://schemas.microsoft.com/office/drawing/2014/main" id="{5FE0F353-93E5-42DE-5A01-17C380A9169C}"/>
              </a:ext>
            </a:extLst>
          </p:cNvPr>
          <p:cNvSpPr txBox="1"/>
          <p:nvPr/>
        </p:nvSpPr>
        <p:spPr>
          <a:xfrm>
            <a:off x="2516040" y="1196116"/>
            <a:ext cx="7573404" cy="3416320"/>
          </a:xfrm>
          <a:prstGeom prst="rect">
            <a:avLst/>
          </a:prstGeom>
          <a:noFill/>
        </p:spPr>
        <p:txBody>
          <a:bodyPr wrap="square" rtlCol="0">
            <a:spAutoFit/>
          </a:bodyPr>
          <a:lstStyle/>
          <a:p>
            <a:pPr algn="l"/>
            <a:r>
              <a:rPr lang="es-MX" b="1" i="0" u="none" strike="noStrike" dirty="0">
                <a:solidFill>
                  <a:schemeClr val="bg1"/>
                </a:solidFill>
                <a:effectLst/>
                <a:latin typeface="-apple-system"/>
              </a:rPr>
              <a:t>El tiburón martillo gigante (</a:t>
            </a:r>
            <a:r>
              <a:rPr lang="es-MX" b="1" i="1" u="none" strike="noStrike" dirty="0" err="1">
                <a:solidFill>
                  <a:schemeClr val="bg1"/>
                </a:solidFill>
                <a:effectLst/>
                <a:latin typeface="-apple-system"/>
              </a:rPr>
              <a:t>Sphyrna</a:t>
            </a:r>
            <a:r>
              <a:rPr lang="es-MX" b="1" i="1" u="none" strike="noStrike" dirty="0">
                <a:solidFill>
                  <a:schemeClr val="bg1"/>
                </a:solidFill>
                <a:effectLst/>
                <a:latin typeface="-apple-system"/>
              </a:rPr>
              <a:t> </a:t>
            </a:r>
            <a:r>
              <a:rPr lang="es-MX" b="1" i="1" u="none" strike="noStrike" dirty="0" err="1">
                <a:solidFill>
                  <a:schemeClr val="bg1"/>
                </a:solidFill>
                <a:effectLst/>
                <a:latin typeface="-apple-system"/>
              </a:rPr>
              <a:t>mokarran</a:t>
            </a:r>
            <a:r>
              <a:rPr lang="es-MX" b="1" i="0" u="none" strike="noStrike" dirty="0">
                <a:solidFill>
                  <a:schemeClr val="bg1"/>
                </a:solidFill>
                <a:effectLst/>
                <a:latin typeface="-apple-system"/>
              </a:rPr>
              <a:t>) es una </a:t>
            </a:r>
            <a:r>
              <a:rPr lang="es-MX" b="1" i="0" u="none" strike="noStrike" dirty="0">
                <a:solidFill>
                  <a:schemeClr val="bg1"/>
                </a:solidFill>
                <a:effectLst/>
                <a:latin typeface="-apple-system"/>
                <a:hlinkClick r:id="rId3" tooltip="Especie">
                  <a:extLst>
                    <a:ext uri="{A12FA001-AC4F-418D-AE19-62706E023703}">
                      <ahyp:hlinkClr xmlns:ahyp="http://schemas.microsoft.com/office/drawing/2018/hyperlinkcolor" val="tx"/>
                    </a:ext>
                  </a:extLst>
                </a:hlinkClick>
              </a:rPr>
              <a:t>especie</a:t>
            </a:r>
            <a:r>
              <a:rPr lang="es-MX" b="1" i="0" u="none" strike="noStrike" dirty="0">
                <a:solidFill>
                  <a:schemeClr val="bg1"/>
                </a:solidFill>
                <a:effectLst/>
                <a:latin typeface="-apple-system"/>
              </a:rPr>
              <a:t> de </a:t>
            </a:r>
            <a:r>
              <a:rPr lang="es-MX" b="1" i="0" u="none" strike="noStrike" dirty="0" err="1">
                <a:solidFill>
                  <a:schemeClr val="bg1"/>
                </a:solidFill>
                <a:effectLst/>
                <a:latin typeface="-apple-system"/>
                <a:hlinkClick r:id="rId4" tooltip="Elasmobranquio">
                  <a:extLst>
                    <a:ext uri="{A12FA001-AC4F-418D-AE19-62706E023703}">
                      <ahyp:hlinkClr xmlns:ahyp="http://schemas.microsoft.com/office/drawing/2018/hyperlinkcolor" val="tx"/>
                    </a:ext>
                  </a:extLst>
                </a:hlinkClick>
              </a:rPr>
              <a:t>elasmobranquio</a:t>
            </a:r>
            <a:r>
              <a:rPr lang="es-MX" b="1" i="0" u="none" strike="noStrike" dirty="0">
                <a:solidFill>
                  <a:schemeClr val="bg1"/>
                </a:solidFill>
                <a:effectLst/>
                <a:latin typeface="-apple-system"/>
              </a:rPr>
              <a:t> </a:t>
            </a:r>
            <a:r>
              <a:rPr lang="es-MX" b="1" i="0" u="none" strike="noStrike" dirty="0" err="1">
                <a:solidFill>
                  <a:schemeClr val="bg1"/>
                </a:solidFill>
                <a:effectLst/>
                <a:latin typeface="-apple-system"/>
                <a:hlinkClick r:id="rId5" tooltip="Carcarriniforme">
                  <a:extLst>
                    <a:ext uri="{A12FA001-AC4F-418D-AE19-62706E023703}">
                      <ahyp:hlinkClr xmlns:ahyp="http://schemas.microsoft.com/office/drawing/2018/hyperlinkcolor" val="tx"/>
                    </a:ext>
                  </a:extLst>
                </a:hlinkClick>
              </a:rPr>
              <a:t>carcarriniforme</a:t>
            </a:r>
            <a:r>
              <a:rPr lang="es-MX" b="1" i="0" u="none" strike="noStrike" dirty="0">
                <a:solidFill>
                  <a:schemeClr val="bg1"/>
                </a:solidFill>
                <a:effectLst/>
                <a:latin typeface="-apple-system"/>
              </a:rPr>
              <a:t> de la </a:t>
            </a:r>
            <a:r>
              <a:rPr lang="es-MX" b="1" i="0" u="none" strike="noStrike" dirty="0" err="1">
                <a:solidFill>
                  <a:schemeClr val="bg1"/>
                </a:solidFill>
                <a:effectLst/>
                <a:latin typeface="-apple-system"/>
                <a:hlinkClick r:id="rId6" tooltip="Familia (biología)">
                  <a:extLst>
                    <a:ext uri="{A12FA001-AC4F-418D-AE19-62706E023703}">
                      <ahyp:hlinkClr xmlns:ahyp="http://schemas.microsoft.com/office/drawing/2018/hyperlinkcolor" val="tx"/>
                    </a:ext>
                  </a:extLst>
                </a:hlinkClick>
              </a:rPr>
              <a:t>familia</a:t>
            </a:r>
            <a:r>
              <a:rPr lang="es-MX" b="1" i="0" u="none" strike="noStrike" dirty="0" err="1">
                <a:solidFill>
                  <a:schemeClr val="bg1"/>
                </a:solidFill>
                <a:effectLst/>
                <a:latin typeface="-apple-system"/>
                <a:hlinkClick r:id="rId7" tooltip="Sphyrnidae">
                  <a:extLst>
                    <a:ext uri="{A12FA001-AC4F-418D-AE19-62706E023703}">
                      <ahyp:hlinkClr xmlns:ahyp="http://schemas.microsoft.com/office/drawing/2018/hyperlinkcolor" val="tx"/>
                    </a:ext>
                  </a:extLst>
                </a:hlinkClick>
              </a:rPr>
              <a:t>Sphyrnidae</a:t>
            </a:r>
            <a:r>
              <a:rPr lang="es-MX" b="1" i="0" u="none" strike="noStrike" dirty="0">
                <a:solidFill>
                  <a:schemeClr val="bg1"/>
                </a:solidFill>
                <a:effectLst/>
                <a:latin typeface="-apple-system"/>
              </a:rPr>
              <a:t> alcanzando una longitud media de 4,6 m y alcanzando una longitud máxima de 6,1 m. Se encuentra en </a:t>
            </a:r>
            <a:r>
              <a:rPr lang="es-MX" b="1" i="0" u="none" strike="noStrike" dirty="0" err="1">
                <a:solidFill>
                  <a:schemeClr val="bg1"/>
                </a:solidFill>
                <a:effectLst/>
                <a:latin typeface="-apple-system"/>
                <a:hlinkClick r:id="rId8" tooltip="Agua">
                  <a:extLst>
                    <a:ext uri="{A12FA001-AC4F-418D-AE19-62706E023703}">
                      <ahyp:hlinkClr xmlns:ahyp="http://schemas.microsoft.com/office/drawing/2018/hyperlinkcolor" val="tx"/>
                    </a:ext>
                  </a:extLst>
                </a:hlinkClick>
              </a:rPr>
              <a:t>aguas</a:t>
            </a:r>
            <a:r>
              <a:rPr lang="es-MX" b="1" i="0" u="none" strike="noStrike" dirty="0" err="1">
                <a:solidFill>
                  <a:schemeClr val="bg1"/>
                </a:solidFill>
                <a:effectLst/>
                <a:latin typeface="-apple-system"/>
                <a:hlinkClick r:id="rId9" tooltip="Trópico">
                  <a:extLst>
                    <a:ext uri="{A12FA001-AC4F-418D-AE19-62706E023703}">
                      <ahyp:hlinkClr xmlns:ahyp="http://schemas.microsoft.com/office/drawing/2018/hyperlinkcolor" val="tx"/>
                    </a:ext>
                  </a:extLst>
                </a:hlinkClick>
              </a:rPr>
              <a:t>tropicales</a:t>
            </a:r>
            <a:r>
              <a:rPr lang="es-MX" b="1" i="0" u="none" strike="noStrike" dirty="0">
                <a:solidFill>
                  <a:schemeClr val="bg1"/>
                </a:solidFill>
                <a:effectLst/>
                <a:latin typeface="-apple-system"/>
              </a:rPr>
              <a:t> y templadas cálidas de todo el mundo, habitando zonas costeras y la plataforma continental. El tiburón martillo gigante se puede distinguir de otros </a:t>
            </a:r>
            <a:r>
              <a:rPr lang="es-MX" b="1" i="0" u="none" strike="noStrike" dirty="0">
                <a:solidFill>
                  <a:schemeClr val="bg1"/>
                </a:solidFill>
                <a:effectLst/>
                <a:latin typeface="-apple-system"/>
                <a:hlinkClick r:id="rId10" tooltip="Tiburón martillo">
                  <a:extLst>
                    <a:ext uri="{A12FA001-AC4F-418D-AE19-62706E023703}">
                      <ahyp:hlinkClr xmlns:ahyp="http://schemas.microsoft.com/office/drawing/2018/hyperlinkcolor" val="tx"/>
                    </a:ext>
                  </a:extLst>
                </a:hlinkClick>
              </a:rPr>
              <a:t>tiburones martillo</a:t>
            </a:r>
            <a:r>
              <a:rPr lang="es-MX" b="1" i="0" u="none" strike="noStrike" dirty="0">
                <a:solidFill>
                  <a:schemeClr val="bg1"/>
                </a:solidFill>
                <a:effectLst/>
                <a:latin typeface="-apple-system"/>
              </a:rPr>
              <a:t> por la forma de su cabeza en forma de </a:t>
            </a:r>
            <a:r>
              <a:rPr lang="es-MX" b="1" i="0" u="none" strike="noStrike" dirty="0">
                <a:solidFill>
                  <a:schemeClr val="bg1"/>
                </a:solidFill>
                <a:effectLst/>
                <a:latin typeface="-apple-system"/>
                <a:hlinkClick r:id="rId11" tooltip="Martillo">
                  <a:extLst>
                    <a:ext uri="{A12FA001-AC4F-418D-AE19-62706E023703}">
                      <ahyp:hlinkClr xmlns:ahyp="http://schemas.microsoft.com/office/drawing/2018/hyperlinkcolor" val="tx"/>
                    </a:ext>
                  </a:extLst>
                </a:hlinkClick>
              </a:rPr>
              <a:t>martillo</a:t>
            </a:r>
            <a:r>
              <a:rPr lang="es-MX" b="1" i="0" u="none" strike="noStrike" dirty="0">
                <a:solidFill>
                  <a:schemeClr val="bg1"/>
                </a:solidFill>
                <a:effectLst/>
                <a:latin typeface="-apple-system"/>
              </a:rPr>
              <a:t> (de ahí su nombre), que es ancha con un margen frontal casi recto, y por su primera </a:t>
            </a:r>
            <a:r>
              <a:rPr lang="es-MX" b="1" i="0" u="none" strike="noStrike" dirty="0">
                <a:solidFill>
                  <a:schemeClr val="bg1"/>
                </a:solidFill>
                <a:effectLst/>
                <a:latin typeface="-apple-system"/>
                <a:hlinkClick r:id="rId12" tooltip="Aleta dorsal">
                  <a:extLst>
                    <a:ext uri="{A12FA001-AC4F-418D-AE19-62706E023703}">
                      <ahyp:hlinkClr xmlns:ahyp="http://schemas.microsoft.com/office/drawing/2018/hyperlinkcolor" val="tx"/>
                    </a:ext>
                  </a:extLst>
                </a:hlinkClick>
              </a:rPr>
              <a:t>aleta dorsal</a:t>
            </a:r>
            <a:r>
              <a:rPr lang="es-MX" b="1" i="0" u="none" strike="noStrike" dirty="0">
                <a:solidFill>
                  <a:schemeClr val="bg1"/>
                </a:solidFill>
                <a:effectLst/>
                <a:latin typeface="-apple-system"/>
              </a:rPr>
              <a:t> alta y en forma de </a:t>
            </a:r>
            <a:r>
              <a:rPr lang="es-MX" b="1" i="0" u="none" strike="noStrike" dirty="0">
                <a:solidFill>
                  <a:schemeClr val="bg1"/>
                </a:solidFill>
                <a:effectLst/>
                <a:latin typeface="-apple-system"/>
                <a:hlinkClick r:id="rId13" tooltip="Hoz (herramienta)">
                  <a:extLst>
                    <a:ext uri="{A12FA001-AC4F-418D-AE19-62706E023703}">
                      <ahyp:hlinkClr xmlns:ahyp="http://schemas.microsoft.com/office/drawing/2018/hyperlinkcolor" val="tx"/>
                    </a:ext>
                  </a:extLst>
                </a:hlinkClick>
              </a:rPr>
              <a:t>hoz</a:t>
            </a:r>
            <a:r>
              <a:rPr lang="es-MX" b="1" i="0" u="none" strike="noStrike" dirty="0">
                <a:solidFill>
                  <a:schemeClr val="bg1"/>
                </a:solidFill>
                <a:effectLst/>
                <a:latin typeface="-apple-system"/>
              </a:rPr>
              <a:t>. Un depredador ápice, solitario y nadador, el tiburón martillo gigante se alimenta de una amplia variedad de presas que van desde </a:t>
            </a:r>
            <a:r>
              <a:rPr lang="es-MX" b="1" i="0" u="none" strike="noStrike" dirty="0">
                <a:solidFill>
                  <a:schemeClr val="bg1"/>
                </a:solidFill>
                <a:effectLst/>
                <a:latin typeface="-apple-system"/>
                <a:hlinkClick r:id="rId14" tooltip="Crustáceo">
                  <a:extLst>
                    <a:ext uri="{A12FA001-AC4F-418D-AE19-62706E023703}">
                      <ahyp:hlinkClr xmlns:ahyp="http://schemas.microsoft.com/office/drawing/2018/hyperlinkcolor" val="tx"/>
                    </a:ext>
                  </a:extLst>
                </a:hlinkClick>
              </a:rPr>
              <a:t>crustáceos</a:t>
            </a:r>
            <a:r>
              <a:rPr lang="es-MX" b="1" i="0" u="none" strike="noStrike" dirty="0">
                <a:solidFill>
                  <a:schemeClr val="bg1"/>
                </a:solidFill>
                <a:effectLst/>
                <a:latin typeface="-apple-system"/>
              </a:rPr>
              <a:t> y </a:t>
            </a:r>
            <a:r>
              <a:rPr lang="es-MX" b="1" i="0" u="none" strike="noStrike" dirty="0" err="1">
                <a:solidFill>
                  <a:schemeClr val="bg1"/>
                </a:solidFill>
                <a:effectLst/>
                <a:latin typeface="-apple-system"/>
                <a:hlinkClick r:id="rId15" tooltip="Cefalópodo">
                  <a:extLst>
                    <a:ext uri="{A12FA001-AC4F-418D-AE19-62706E023703}">
                      <ahyp:hlinkClr xmlns:ahyp="http://schemas.microsoft.com/office/drawing/2018/hyperlinkcolor" val="tx"/>
                    </a:ext>
                  </a:extLst>
                </a:hlinkClick>
              </a:rPr>
              <a:t>cefalópodos</a:t>
            </a:r>
            <a:r>
              <a:rPr lang="es-MX" b="1" i="0" u="none" strike="noStrike" dirty="0">
                <a:solidFill>
                  <a:schemeClr val="bg1"/>
                </a:solidFill>
                <a:effectLst/>
                <a:latin typeface="-apple-system"/>
              </a:rPr>
              <a:t> hasta </a:t>
            </a:r>
            <a:r>
              <a:rPr lang="es-MX" b="1" i="0" u="none" strike="noStrike" dirty="0">
                <a:solidFill>
                  <a:schemeClr val="bg1"/>
                </a:solidFill>
                <a:effectLst/>
                <a:latin typeface="-apple-system"/>
                <a:hlinkClick r:id="rId16" tooltip="Peces óseos">
                  <a:extLst>
                    <a:ext uri="{A12FA001-AC4F-418D-AE19-62706E023703}">
                      <ahyp:hlinkClr xmlns:ahyp="http://schemas.microsoft.com/office/drawing/2018/hyperlinkcolor" val="tx"/>
                    </a:ext>
                  </a:extLst>
                </a:hlinkClick>
              </a:rPr>
              <a:t>peces óseos</a:t>
            </a:r>
            <a:r>
              <a:rPr lang="es-MX" b="1" i="0" u="none" strike="noStrike" dirty="0">
                <a:solidFill>
                  <a:schemeClr val="bg1"/>
                </a:solidFill>
                <a:effectLst/>
                <a:latin typeface="-apple-system"/>
              </a:rPr>
              <a:t> y </a:t>
            </a:r>
            <a:r>
              <a:rPr lang="es-MX" b="1" i="0" u="none" strike="noStrike" dirty="0">
                <a:solidFill>
                  <a:schemeClr val="bg1"/>
                </a:solidFill>
                <a:effectLst/>
                <a:latin typeface="-apple-system"/>
                <a:hlinkClick r:id="rId17" tooltip="Tiburón">
                  <a:extLst>
                    <a:ext uri="{A12FA001-AC4F-418D-AE19-62706E023703}">
                      <ahyp:hlinkClr xmlns:ahyp="http://schemas.microsoft.com/office/drawing/2018/hyperlinkcolor" val="tx"/>
                    </a:ext>
                  </a:extLst>
                </a:hlinkClick>
              </a:rPr>
              <a:t>tiburones</a:t>
            </a:r>
            <a:r>
              <a:rPr lang="es-MX" b="1" i="0" u="none" strike="noStrike" dirty="0">
                <a:solidFill>
                  <a:schemeClr val="bg1"/>
                </a:solidFill>
                <a:effectLst/>
                <a:latin typeface="-apple-system"/>
              </a:rPr>
              <a:t> más pequeños</a:t>
            </a:r>
            <a:endParaRPr lang="es-MX" b="1" dirty="0">
              <a:solidFill>
                <a:schemeClr val="bg1"/>
              </a:solidFill>
            </a:endParaRPr>
          </a:p>
        </p:txBody>
      </p:sp>
    </p:spTree>
    <p:extLst>
      <p:ext uri="{BB962C8B-B14F-4D97-AF65-F5344CB8AC3E}">
        <p14:creationId xmlns:p14="http://schemas.microsoft.com/office/powerpoint/2010/main" val="33288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a:extLst>
              <a:ext uri="{FF2B5EF4-FFF2-40B4-BE49-F238E27FC236}">
                <a16:creationId xmlns:a16="http://schemas.microsoft.com/office/drawing/2014/main" id="{486ECE11-AD25-1501-A1F1-884B629543BF}"/>
              </a:ext>
            </a:extLst>
          </p:cNvPr>
          <p:cNvPicPr>
            <a:picLocks noChangeAspect="1"/>
          </p:cNvPicPr>
          <p:nvPr/>
        </p:nvPicPr>
        <p:blipFill rotWithShape="1">
          <a:blip r:embed="rId2">
            <a:extLst>
              <a:ext uri="{28A0092B-C50C-407E-A947-70E740481C1C}">
                <a14:useLocalDpi xmlns:a14="http://schemas.microsoft.com/office/drawing/2010/main" val="0"/>
              </a:ext>
            </a:extLst>
          </a:blip>
          <a:srcRect t="11434"/>
          <a:stretch/>
        </p:blipFill>
        <p:spPr>
          <a:xfrm>
            <a:off x="20" y="1282"/>
            <a:ext cx="12191980" cy="6856718"/>
          </a:xfrm>
          <a:prstGeom prst="rect">
            <a:avLst/>
          </a:prstGeom>
        </p:spPr>
      </p:pic>
      <p:sp>
        <p:nvSpPr>
          <p:cNvPr id="5" name="CuadroTexto 4">
            <a:extLst>
              <a:ext uri="{FF2B5EF4-FFF2-40B4-BE49-F238E27FC236}">
                <a16:creationId xmlns:a16="http://schemas.microsoft.com/office/drawing/2014/main" id="{97142DF7-8CAE-2049-FF06-D38BA3059A39}"/>
              </a:ext>
            </a:extLst>
          </p:cNvPr>
          <p:cNvSpPr txBox="1"/>
          <p:nvPr/>
        </p:nvSpPr>
        <p:spPr>
          <a:xfrm>
            <a:off x="4375855" y="256822"/>
            <a:ext cx="3440289" cy="954107"/>
          </a:xfrm>
          <a:prstGeom prst="rect">
            <a:avLst/>
          </a:prstGeom>
          <a:noFill/>
        </p:spPr>
        <p:txBody>
          <a:bodyPr wrap="square" rtlCol="0">
            <a:spAutoFit/>
          </a:bodyPr>
          <a:lstStyle/>
          <a:p>
            <a:pPr algn="l"/>
            <a:r>
              <a:rPr lang="es-MX" sz="2800" dirty="0">
                <a:solidFill>
                  <a:schemeClr val="bg1"/>
                </a:solidFill>
                <a:latin typeface="Aharoni" panose="02010803020104030203" pitchFamily="2" charset="-79"/>
                <a:cs typeface="Aharoni" panose="02010803020104030203" pitchFamily="2" charset="-79"/>
              </a:rPr>
              <a:t>La </a:t>
            </a:r>
            <a:r>
              <a:rPr lang="es-MX" sz="2800" dirty="0" err="1">
                <a:solidFill>
                  <a:schemeClr val="bg1"/>
                </a:solidFill>
                <a:latin typeface="Aharoni" panose="02010803020104030203" pitchFamily="2" charset="-79"/>
                <a:cs typeface="Aharoni" panose="02010803020104030203" pitchFamily="2" charset="-79"/>
              </a:rPr>
              <a:t>fos</a:t>
            </a:r>
            <a:r>
              <a:rPr lang="es-MX" sz="2800" dirty="0">
                <a:solidFill>
                  <a:schemeClr val="bg1"/>
                </a:solidFill>
                <a:latin typeface="Aharoni" panose="02010803020104030203" pitchFamily="2" charset="-79"/>
                <a:cs typeface="Aharoni" panose="02010803020104030203" pitchFamily="2" charset="-79"/>
              </a:rPr>
              <a:t> de las marianas</a:t>
            </a:r>
          </a:p>
        </p:txBody>
      </p:sp>
      <p:sp>
        <p:nvSpPr>
          <p:cNvPr id="6" name="CuadroTexto 5">
            <a:extLst>
              <a:ext uri="{FF2B5EF4-FFF2-40B4-BE49-F238E27FC236}">
                <a16:creationId xmlns:a16="http://schemas.microsoft.com/office/drawing/2014/main" id="{4D64D574-DCFE-E5CF-C257-AF1847101847}"/>
              </a:ext>
            </a:extLst>
          </p:cNvPr>
          <p:cNvSpPr txBox="1"/>
          <p:nvPr/>
        </p:nvSpPr>
        <p:spPr>
          <a:xfrm>
            <a:off x="3176440" y="1806320"/>
            <a:ext cx="7421003" cy="2862322"/>
          </a:xfrm>
          <a:prstGeom prst="rect">
            <a:avLst/>
          </a:prstGeom>
          <a:noFill/>
        </p:spPr>
        <p:txBody>
          <a:bodyPr wrap="square" rtlCol="0">
            <a:spAutoFit/>
          </a:bodyPr>
          <a:lstStyle/>
          <a:p>
            <a:pPr algn="l"/>
            <a:r>
              <a:rPr lang="es-MX" b="0" i="0" u="none" strike="noStrike" dirty="0">
                <a:solidFill>
                  <a:schemeClr val="bg1"/>
                </a:solidFill>
                <a:effectLst/>
                <a:latin typeface="-apple-system"/>
              </a:rPr>
              <a:t>La </a:t>
            </a:r>
            <a:r>
              <a:rPr lang="es-MX" b="1" i="0" u="none" strike="noStrike" dirty="0">
                <a:solidFill>
                  <a:schemeClr val="bg1"/>
                </a:solidFill>
                <a:effectLst/>
                <a:latin typeface="-apple-system"/>
              </a:rPr>
              <a:t>fosa de las Marianas</a:t>
            </a:r>
            <a:r>
              <a:rPr lang="es-MX" b="0" i="0" u="none" strike="noStrike" dirty="0">
                <a:solidFill>
                  <a:schemeClr val="bg1"/>
                </a:solidFill>
                <a:effectLst/>
                <a:latin typeface="-apple-system"/>
              </a:rPr>
              <a:t> es una depresión del fondo marino que se encuentra en el </a:t>
            </a:r>
            <a:r>
              <a:rPr lang="es-MX" b="0" i="0" u="none" strike="noStrike" dirty="0">
                <a:solidFill>
                  <a:schemeClr val="bg1"/>
                </a:solidFill>
                <a:effectLst/>
                <a:latin typeface="-apple-system"/>
                <a:hlinkClick r:id="rId3" tooltip="Océano Pacífico">
                  <a:extLst>
                    <a:ext uri="{A12FA001-AC4F-418D-AE19-62706E023703}">
                      <ahyp:hlinkClr xmlns:ahyp="http://schemas.microsoft.com/office/drawing/2018/hyperlinkcolor" val="tx"/>
                    </a:ext>
                  </a:extLst>
                </a:hlinkClick>
              </a:rPr>
              <a:t>océano Pacífico</a:t>
            </a:r>
            <a:r>
              <a:rPr lang="es-MX" b="0" i="0" u="none" strike="noStrike" dirty="0">
                <a:solidFill>
                  <a:schemeClr val="bg1"/>
                </a:solidFill>
                <a:effectLst/>
                <a:latin typeface="-apple-system"/>
              </a:rPr>
              <a:t> occidental, a unos 200 km al este de las </a:t>
            </a:r>
            <a:r>
              <a:rPr lang="es-MX" b="0" i="0" u="none" strike="noStrike" dirty="0">
                <a:solidFill>
                  <a:schemeClr val="bg1"/>
                </a:solidFill>
                <a:effectLst/>
                <a:latin typeface="-apple-system"/>
                <a:hlinkClick r:id="rId4" tooltip="Islas Marianas">
                  <a:extLst>
                    <a:ext uri="{A12FA001-AC4F-418D-AE19-62706E023703}">
                      <ahyp:hlinkClr xmlns:ahyp="http://schemas.microsoft.com/office/drawing/2018/hyperlinkcolor" val="tx"/>
                    </a:ext>
                  </a:extLst>
                </a:hlinkClick>
              </a:rPr>
              <a:t>islas Marianas</a:t>
            </a:r>
            <a:r>
              <a:rPr lang="es-MX" b="0" i="0" u="none" strike="noStrike" dirty="0">
                <a:solidFill>
                  <a:schemeClr val="bg1"/>
                </a:solidFill>
                <a:effectLst/>
                <a:latin typeface="-apple-system"/>
              </a:rPr>
              <a:t>, y es el área más profunda conocida de los océanos de la </a:t>
            </a:r>
            <a:r>
              <a:rPr lang="es-MX" b="0" i="0" u="none" strike="noStrike" dirty="0">
                <a:solidFill>
                  <a:schemeClr val="bg1"/>
                </a:solidFill>
                <a:effectLst/>
                <a:latin typeface="-apple-system"/>
                <a:hlinkClick r:id="rId5" tooltip="Tierra">
                  <a:extLst>
                    <a:ext uri="{A12FA001-AC4F-418D-AE19-62706E023703}">
                      <ahyp:hlinkClr xmlns:ahyp="http://schemas.microsoft.com/office/drawing/2018/hyperlinkcolor" val="tx"/>
                    </a:ext>
                  </a:extLst>
                </a:hlinkClick>
              </a:rPr>
              <a:t>Tierra</a:t>
            </a:r>
            <a:r>
              <a:rPr lang="es-MX" b="0" i="0" u="none" strike="noStrike" dirty="0">
                <a:solidFill>
                  <a:schemeClr val="bg1"/>
                </a:solidFill>
                <a:effectLst/>
                <a:latin typeface="-apple-system"/>
              </a:rPr>
              <a:t>. Tiene forma de media luna y mide unos 2550 km de largo por unos 70 km de ancho. La máxima profundidad de esta </a:t>
            </a:r>
            <a:r>
              <a:rPr lang="es-MX" b="0" i="0" u="none" strike="noStrike" dirty="0">
                <a:solidFill>
                  <a:schemeClr val="bg1"/>
                </a:solidFill>
                <a:effectLst/>
                <a:latin typeface="-apple-system"/>
                <a:hlinkClick r:id="rId6" tooltip="Fosa oceánica">
                  <a:extLst>
                    <a:ext uri="{A12FA001-AC4F-418D-AE19-62706E023703}">
                      <ahyp:hlinkClr xmlns:ahyp="http://schemas.microsoft.com/office/drawing/2018/hyperlinkcolor" val="tx"/>
                    </a:ext>
                  </a:extLst>
                </a:hlinkClick>
              </a:rPr>
              <a:t>fosa oceánica</a:t>
            </a:r>
            <a:r>
              <a:rPr lang="es-MX" b="0" i="0" u="none" strike="noStrike" dirty="0">
                <a:solidFill>
                  <a:schemeClr val="bg1"/>
                </a:solidFill>
                <a:effectLst/>
                <a:latin typeface="-apple-system"/>
              </a:rPr>
              <a:t> es de 10 994 metros en el extremo sur de un pequeño valle en su fondo, conocido como </a:t>
            </a:r>
            <a:r>
              <a:rPr lang="es-MX" b="0" i="0" u="none" strike="noStrike" dirty="0">
                <a:solidFill>
                  <a:schemeClr val="bg1"/>
                </a:solidFill>
                <a:effectLst/>
                <a:latin typeface="-apple-system"/>
                <a:hlinkClick r:id="rId7" tooltip="Abismo de Challenger">
                  <a:extLst>
                    <a:ext uri="{A12FA001-AC4F-418D-AE19-62706E023703}">
                      <ahyp:hlinkClr xmlns:ahyp="http://schemas.microsoft.com/office/drawing/2018/hyperlinkcolor" val="tx"/>
                    </a:ext>
                  </a:extLst>
                </a:hlinkClick>
              </a:rPr>
              <a:t>Abismo de Challenger</a:t>
            </a:r>
            <a:r>
              <a:rPr lang="es-MX" b="0" i="0" u="none" strike="noStrike" dirty="0">
                <a:solidFill>
                  <a:schemeClr val="bg1"/>
                </a:solidFill>
                <a:effectLst/>
                <a:latin typeface="-apple-system"/>
              </a:rPr>
              <a:t>. Sin embargo, algunas mediciones llevan su punto más profundo hasta los 11 034 metros.</a:t>
            </a:r>
            <a:r>
              <a:rPr lang="es-MX" b="0" i="0" u="none" strike="noStrike" baseline="30000" dirty="0">
                <a:solidFill>
                  <a:schemeClr val="bg1"/>
                </a:solidFill>
                <a:effectLst/>
                <a:latin typeface="-apple-system"/>
                <a:hlinkClick r:id="rId8">
                  <a:extLst>
                    <a:ext uri="{A12FA001-AC4F-418D-AE19-62706E023703}">
                      <ahyp:hlinkClr xmlns:ahyp="http://schemas.microsoft.com/office/drawing/2018/hyperlinkcolor" val="tx"/>
                    </a:ext>
                  </a:extLst>
                </a:hlinkClick>
              </a:rPr>
              <a:t>[1]</a:t>
            </a:r>
            <a:r>
              <a:rPr lang="es-MX" b="0" i="0" u="none" strike="noStrike" dirty="0">
                <a:solidFill>
                  <a:schemeClr val="bg1"/>
                </a:solidFill>
                <a:effectLst/>
                <a:latin typeface="-apple-system"/>
              </a:rPr>
              <a:t>​ En comparación, si la montaña más alta del planeta, que es el </a:t>
            </a:r>
            <a:r>
              <a:rPr lang="es-MX" b="0" i="0" u="none" strike="noStrike" dirty="0">
                <a:solidFill>
                  <a:schemeClr val="bg1"/>
                </a:solidFill>
                <a:effectLst/>
                <a:latin typeface="-apple-system"/>
                <a:hlinkClick r:id="rId9" tooltip="Monte Everest">
                  <a:extLst>
                    <a:ext uri="{A12FA001-AC4F-418D-AE19-62706E023703}">
                      <ahyp:hlinkClr xmlns:ahyp="http://schemas.microsoft.com/office/drawing/2018/hyperlinkcolor" val="tx"/>
                    </a:ext>
                  </a:extLst>
                </a:hlinkClick>
              </a:rPr>
              <a:t>monte Everest</a:t>
            </a:r>
            <a:r>
              <a:rPr lang="es-MX" b="0" i="0" u="none" strike="noStrike" dirty="0">
                <a:solidFill>
                  <a:schemeClr val="bg1"/>
                </a:solidFill>
                <a:effectLst/>
                <a:latin typeface="-apple-system"/>
              </a:rPr>
              <a:t> con 8 849 metros, reposara sobre este punto, su cima estaría todavía a más de dos mil metros del fondo.</a:t>
            </a:r>
            <a:r>
              <a:rPr lang="es-MX" b="0" i="0" u="none" strike="noStrike" baseline="30000" dirty="0">
                <a:solidFill>
                  <a:schemeClr val="bg1"/>
                </a:solidFill>
                <a:effectLst/>
                <a:latin typeface="-apple-system"/>
                <a:hlinkClick r:id="rId10">
                  <a:extLst>
                    <a:ext uri="{A12FA001-AC4F-418D-AE19-62706E023703}">
                      <ahyp:hlinkClr xmlns:ahyp="http://schemas.microsoft.com/office/drawing/2018/hyperlinkcolor" val="tx"/>
                    </a:ext>
                  </a:extLst>
                </a:hlinkClick>
              </a:rPr>
              <a:t>[2]</a:t>
            </a:r>
            <a:r>
              <a:rPr lang="es-MX" b="0" i="0" u="none" strike="noStrike" dirty="0">
                <a:solidFill>
                  <a:schemeClr val="bg1"/>
                </a:solidFill>
                <a:effectLst/>
                <a:latin typeface="-apple-system"/>
              </a:rPr>
              <a:t>​</a:t>
            </a:r>
            <a:endParaRPr lang="es-MX" dirty="0">
              <a:solidFill>
                <a:schemeClr val="bg1"/>
              </a:solidFill>
            </a:endParaRPr>
          </a:p>
        </p:txBody>
      </p:sp>
    </p:spTree>
    <p:extLst>
      <p:ext uri="{BB962C8B-B14F-4D97-AF65-F5344CB8AC3E}">
        <p14:creationId xmlns:p14="http://schemas.microsoft.com/office/powerpoint/2010/main" val="3803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EBA0953-BDB5-389B-A8C6-7DB73614B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78" y="-361393"/>
            <a:ext cx="12290778" cy="7580785"/>
          </a:xfrm>
          <a:prstGeom prst="rect">
            <a:avLst/>
          </a:prstGeom>
        </p:spPr>
      </p:pic>
      <p:sp>
        <p:nvSpPr>
          <p:cNvPr id="5" name="CuadroTexto 4">
            <a:extLst>
              <a:ext uri="{FF2B5EF4-FFF2-40B4-BE49-F238E27FC236}">
                <a16:creationId xmlns:a16="http://schemas.microsoft.com/office/drawing/2014/main" id="{CEED7114-571B-4745-B673-C56110E16027}"/>
              </a:ext>
            </a:extLst>
          </p:cNvPr>
          <p:cNvSpPr txBox="1"/>
          <p:nvPr/>
        </p:nvSpPr>
        <p:spPr>
          <a:xfrm>
            <a:off x="4809772" y="355599"/>
            <a:ext cx="2473677" cy="523220"/>
          </a:xfrm>
          <a:prstGeom prst="rect">
            <a:avLst/>
          </a:prstGeom>
          <a:noFill/>
        </p:spPr>
        <p:txBody>
          <a:bodyPr wrap="square" rtlCol="0">
            <a:spAutoFit/>
          </a:bodyPr>
          <a:lstStyle/>
          <a:p>
            <a:pPr algn="l"/>
            <a:r>
              <a:rPr lang="es-MX" sz="2800" b="1" dirty="0">
                <a:solidFill>
                  <a:schemeClr val="bg1"/>
                </a:solidFill>
              </a:rPr>
              <a:t>El </a:t>
            </a:r>
            <a:r>
              <a:rPr lang="es-MX" sz="2800" b="1" dirty="0" err="1">
                <a:solidFill>
                  <a:schemeClr val="bg1"/>
                </a:solidFill>
              </a:rPr>
              <a:t>megalodón</a:t>
            </a:r>
            <a:endParaRPr lang="es-MX" sz="2800" b="1" dirty="0">
              <a:solidFill>
                <a:schemeClr val="bg1"/>
              </a:solidFill>
            </a:endParaRPr>
          </a:p>
        </p:txBody>
      </p:sp>
      <p:sp>
        <p:nvSpPr>
          <p:cNvPr id="6" name="CuadroTexto 5">
            <a:extLst>
              <a:ext uri="{FF2B5EF4-FFF2-40B4-BE49-F238E27FC236}">
                <a16:creationId xmlns:a16="http://schemas.microsoft.com/office/drawing/2014/main" id="{5B7FAF5B-84DD-9AEF-5B29-249C1BFBB4C0}"/>
              </a:ext>
            </a:extLst>
          </p:cNvPr>
          <p:cNvSpPr txBox="1"/>
          <p:nvPr/>
        </p:nvSpPr>
        <p:spPr>
          <a:xfrm>
            <a:off x="3198682" y="1126802"/>
            <a:ext cx="7638651" cy="2585323"/>
          </a:xfrm>
          <a:prstGeom prst="rect">
            <a:avLst/>
          </a:prstGeom>
          <a:noFill/>
        </p:spPr>
        <p:txBody>
          <a:bodyPr wrap="square" rtlCol="0">
            <a:spAutoFit/>
          </a:bodyPr>
          <a:lstStyle/>
          <a:p>
            <a:pPr algn="l"/>
            <a:r>
              <a:rPr lang="es-MX" b="0" i="0" u="none" strike="noStrike" dirty="0">
                <a:solidFill>
                  <a:schemeClr val="bg1"/>
                </a:solidFill>
                <a:effectLst/>
                <a:latin typeface="-apple-system"/>
              </a:rPr>
              <a:t>El </a:t>
            </a:r>
            <a:r>
              <a:rPr lang="es-MX" b="1" i="0" u="none" strike="noStrike" dirty="0" err="1">
                <a:solidFill>
                  <a:schemeClr val="bg1"/>
                </a:solidFill>
                <a:effectLst/>
                <a:latin typeface="-apple-system"/>
              </a:rPr>
              <a:t>megalodón</a:t>
            </a:r>
            <a:r>
              <a:rPr lang="es-MX" b="0" i="0" u="none" strike="noStrike" dirty="0">
                <a:solidFill>
                  <a:schemeClr val="bg1"/>
                </a:solidFill>
                <a:effectLst/>
                <a:latin typeface="-apple-system"/>
              </a:rPr>
              <a:t> o </a:t>
            </a:r>
            <a:r>
              <a:rPr lang="es-MX" b="1" i="0" u="none" strike="noStrike" dirty="0" err="1">
                <a:solidFill>
                  <a:schemeClr val="bg1"/>
                </a:solidFill>
                <a:effectLst/>
                <a:latin typeface="-apple-system"/>
              </a:rPr>
              <a:t>megalodonte</a:t>
            </a:r>
            <a:r>
              <a:rPr lang="es-MX" b="0" i="0" u="none" strike="noStrike" dirty="0">
                <a:solidFill>
                  <a:schemeClr val="bg1"/>
                </a:solidFill>
                <a:effectLst/>
                <a:latin typeface="-apple-system"/>
              </a:rPr>
              <a:t> (</a:t>
            </a:r>
            <a:r>
              <a:rPr lang="es-MX" b="1" i="1" u="none" strike="noStrike" dirty="0" err="1">
                <a:solidFill>
                  <a:schemeClr val="bg1"/>
                </a:solidFill>
                <a:effectLst/>
                <a:latin typeface="-apple-system"/>
              </a:rPr>
              <a:t>Carcharocles</a:t>
            </a:r>
            <a:r>
              <a:rPr lang="es-MX" b="1" i="1" u="none" strike="noStrike" dirty="0">
                <a:solidFill>
                  <a:schemeClr val="bg1"/>
                </a:solidFill>
                <a:effectLst/>
                <a:latin typeface="-apple-system"/>
              </a:rPr>
              <a:t> </a:t>
            </a:r>
            <a:r>
              <a:rPr lang="es-MX" b="1" i="1" u="none" strike="noStrike" dirty="0" err="1">
                <a:solidFill>
                  <a:schemeClr val="bg1"/>
                </a:solidFill>
                <a:effectLst/>
                <a:latin typeface="-apple-system"/>
              </a:rPr>
              <a:t>megalodon</a:t>
            </a:r>
            <a:r>
              <a:rPr lang="es-MX" b="0" i="0" u="none" strike="noStrike" dirty="0">
                <a:solidFill>
                  <a:schemeClr val="bg1"/>
                </a:solidFill>
                <a:effectLst/>
                <a:latin typeface="-apple-system"/>
              </a:rPr>
              <a:t>; del </a:t>
            </a:r>
            <a:r>
              <a:rPr lang="es-MX" b="0" i="0" u="none" strike="noStrike" dirty="0">
                <a:solidFill>
                  <a:schemeClr val="bg1"/>
                </a:solidFill>
                <a:effectLst/>
                <a:latin typeface="-apple-system"/>
                <a:hlinkClick r:id="rId3" tooltip="Idioma griego">
                  <a:extLst>
                    <a:ext uri="{A12FA001-AC4F-418D-AE19-62706E023703}">
                      <ahyp:hlinkClr xmlns:ahyp="http://schemas.microsoft.com/office/drawing/2018/hyperlinkcolor" val="tx"/>
                    </a:ext>
                  </a:extLst>
                </a:hlinkClick>
              </a:rPr>
              <a:t>gr.</a:t>
            </a:r>
            <a:r>
              <a:rPr lang="es-MX" b="0" i="0" u="none" strike="noStrike" dirty="0">
                <a:solidFill>
                  <a:schemeClr val="bg1"/>
                </a:solidFill>
                <a:effectLst/>
                <a:latin typeface="-apple-system"/>
              </a:rPr>
              <a:t> </a:t>
            </a:r>
            <a:r>
              <a:rPr lang="el-GR" b="0" i="0" u="none" strike="noStrike" dirty="0">
                <a:solidFill>
                  <a:schemeClr val="bg1"/>
                </a:solidFill>
                <a:effectLst/>
                <a:latin typeface="-apple-system"/>
              </a:rPr>
              <a:t>μέγας </a:t>
            </a:r>
            <a:r>
              <a:rPr lang="es-MX" b="0" i="1" u="none" strike="noStrike" dirty="0" err="1">
                <a:solidFill>
                  <a:schemeClr val="bg1"/>
                </a:solidFill>
                <a:effectLst/>
                <a:latin typeface="-apple-system"/>
              </a:rPr>
              <a:t>megas</a:t>
            </a:r>
            <a:r>
              <a:rPr lang="es-MX" b="0" i="0" u="none" strike="noStrike" dirty="0">
                <a:solidFill>
                  <a:schemeClr val="bg1"/>
                </a:solidFill>
                <a:effectLst/>
                <a:latin typeface="-apple-system"/>
              </a:rPr>
              <a:t> ‘grande’, raíz  </a:t>
            </a:r>
            <a:r>
              <a:rPr lang="es-MX" b="0" i="1" u="none" strike="noStrike" dirty="0" err="1">
                <a:solidFill>
                  <a:schemeClr val="bg1"/>
                </a:solidFill>
                <a:effectLst/>
                <a:latin typeface="-apple-system"/>
              </a:rPr>
              <a:t>megal</a:t>
            </a:r>
            <a:r>
              <a:rPr lang="es-MX" b="0" i="1" u="none" strike="noStrike" dirty="0">
                <a:solidFill>
                  <a:schemeClr val="bg1"/>
                </a:solidFill>
                <a:effectLst/>
                <a:latin typeface="-apple-system"/>
              </a:rPr>
              <a:t>-</a:t>
            </a:r>
            <a:r>
              <a:rPr lang="es-MX" b="0" i="0" u="none" strike="noStrike" dirty="0">
                <a:solidFill>
                  <a:schemeClr val="bg1"/>
                </a:solidFill>
                <a:effectLst/>
                <a:latin typeface="-apple-system"/>
              </a:rPr>
              <a:t>, y </a:t>
            </a:r>
            <a:r>
              <a:rPr lang="el-GR" b="0" i="0" u="none" strike="noStrike" dirty="0">
                <a:solidFill>
                  <a:schemeClr val="bg1"/>
                </a:solidFill>
                <a:effectLst/>
                <a:latin typeface="-apple-system"/>
              </a:rPr>
              <a:t>ὀδούς </a:t>
            </a:r>
            <a:r>
              <a:rPr lang="es-MX" b="0" i="1" u="none" strike="noStrike" dirty="0" err="1">
                <a:solidFill>
                  <a:schemeClr val="bg1"/>
                </a:solidFill>
                <a:effectLst/>
                <a:latin typeface="-apple-system"/>
              </a:rPr>
              <a:t>odoús</a:t>
            </a:r>
            <a:r>
              <a:rPr lang="es-MX" b="0" i="0" u="none" strike="noStrike" dirty="0" err="1">
                <a:solidFill>
                  <a:schemeClr val="bg1"/>
                </a:solidFill>
                <a:effectLst/>
                <a:latin typeface="-apple-system"/>
              </a:rPr>
              <a:t>‘diente</a:t>
            </a:r>
            <a:r>
              <a:rPr lang="es-MX" b="0" i="0" u="none" strike="noStrike" dirty="0">
                <a:solidFill>
                  <a:schemeClr val="bg1"/>
                </a:solidFill>
                <a:effectLst/>
                <a:latin typeface="-apple-system"/>
              </a:rPr>
              <a:t>’, raíz </a:t>
            </a:r>
            <a:r>
              <a:rPr lang="es-MX" b="0" i="1" u="none" strike="noStrike" dirty="0" err="1">
                <a:solidFill>
                  <a:schemeClr val="bg1"/>
                </a:solidFill>
                <a:effectLst/>
                <a:latin typeface="-apple-system"/>
              </a:rPr>
              <a:t>odont</a:t>
            </a:r>
            <a:r>
              <a:rPr lang="es-MX" b="0" i="1" u="none" strike="noStrike" dirty="0">
                <a:solidFill>
                  <a:schemeClr val="bg1"/>
                </a:solidFill>
                <a:effectLst/>
                <a:latin typeface="-apple-system"/>
              </a:rPr>
              <a:t>-</a:t>
            </a:r>
            <a:r>
              <a:rPr lang="es-MX" b="0" i="0" u="none" strike="noStrike" dirty="0">
                <a:solidFill>
                  <a:schemeClr val="bg1"/>
                </a:solidFill>
                <a:effectLst/>
                <a:latin typeface="-apple-system"/>
              </a:rPr>
              <a:t>) es una </a:t>
            </a:r>
            <a:r>
              <a:rPr lang="es-MX" b="0" i="0" u="none" strike="noStrike" dirty="0">
                <a:solidFill>
                  <a:schemeClr val="bg1"/>
                </a:solidFill>
                <a:effectLst/>
                <a:latin typeface="-apple-system"/>
                <a:hlinkClick r:id="rId4" tooltip="Especie (biología)">
                  <a:extLst>
                    <a:ext uri="{A12FA001-AC4F-418D-AE19-62706E023703}">
                      <ahyp:hlinkClr xmlns:ahyp="http://schemas.microsoft.com/office/drawing/2018/hyperlinkcolor" val="tx"/>
                    </a:ext>
                  </a:extLst>
                </a:hlinkClick>
              </a:rPr>
              <a:t>especie</a:t>
            </a:r>
            <a:r>
              <a:rPr lang="es-MX" b="0" i="0" u="none" strike="noStrike" dirty="0">
                <a:solidFill>
                  <a:schemeClr val="bg1"/>
                </a:solidFill>
                <a:effectLst/>
                <a:latin typeface="-apple-system"/>
              </a:rPr>
              <a:t> </a:t>
            </a:r>
            <a:r>
              <a:rPr lang="es-MX" b="0" i="0" u="none" strike="noStrike" dirty="0">
                <a:solidFill>
                  <a:schemeClr val="bg1"/>
                </a:solidFill>
                <a:effectLst/>
                <a:latin typeface="-apple-system"/>
                <a:hlinkClick r:id="rId5" tooltip="Extinción">
                  <a:extLst>
                    <a:ext uri="{A12FA001-AC4F-418D-AE19-62706E023703}">
                      <ahyp:hlinkClr xmlns:ahyp="http://schemas.microsoft.com/office/drawing/2018/hyperlinkcolor" val="tx"/>
                    </a:ext>
                  </a:extLst>
                </a:hlinkClick>
              </a:rPr>
              <a:t>extinta</a:t>
            </a:r>
            <a:r>
              <a:rPr lang="es-MX" b="0" i="0" u="none" strike="noStrike" dirty="0">
                <a:solidFill>
                  <a:schemeClr val="bg1"/>
                </a:solidFill>
                <a:effectLst/>
                <a:latin typeface="-apple-system"/>
              </a:rPr>
              <a:t> de </a:t>
            </a:r>
            <a:r>
              <a:rPr lang="es-MX" b="0" i="0" u="none" strike="noStrike" dirty="0">
                <a:solidFill>
                  <a:schemeClr val="bg1"/>
                </a:solidFill>
                <a:effectLst/>
                <a:latin typeface="-apple-system"/>
                <a:hlinkClick r:id="rId6" tooltip="Selachimorpha">
                  <a:extLst>
                    <a:ext uri="{A12FA001-AC4F-418D-AE19-62706E023703}">
                      <ahyp:hlinkClr xmlns:ahyp="http://schemas.microsoft.com/office/drawing/2018/hyperlinkcolor" val="tx"/>
                    </a:ext>
                  </a:extLst>
                </a:hlinkClick>
              </a:rPr>
              <a:t>tiburón</a:t>
            </a:r>
            <a:r>
              <a:rPr lang="es-MX" b="0" i="0" u="none" strike="noStrike" dirty="0">
                <a:solidFill>
                  <a:schemeClr val="bg1"/>
                </a:solidFill>
                <a:effectLst/>
                <a:latin typeface="-apple-system"/>
              </a:rPr>
              <a:t> que vivió entre hace 19,8 y 2,6 </a:t>
            </a:r>
            <a:r>
              <a:rPr lang="es-MX" b="0" i="0" u="none" strike="noStrike" dirty="0">
                <a:solidFill>
                  <a:schemeClr val="bg1"/>
                </a:solidFill>
                <a:effectLst/>
                <a:latin typeface="-apple-system"/>
                <a:hlinkClick r:id="rId7" tooltip="Ma (unidad de tiempo)">
                  <a:extLst>
                    <a:ext uri="{A12FA001-AC4F-418D-AE19-62706E023703}">
                      <ahyp:hlinkClr xmlns:ahyp="http://schemas.microsoft.com/office/drawing/2018/hyperlinkcolor" val="tx"/>
                    </a:ext>
                  </a:extLst>
                </a:hlinkClick>
              </a:rPr>
              <a:t>millones de años</a:t>
            </a:r>
            <a:r>
              <a:rPr lang="es-MX" b="0" i="0" u="none" strike="noStrike" dirty="0">
                <a:solidFill>
                  <a:schemeClr val="bg1"/>
                </a:solidFill>
                <a:effectLst/>
                <a:latin typeface="-apple-system"/>
              </a:rPr>
              <a:t>, aproximadamente, durante el </a:t>
            </a:r>
            <a:r>
              <a:rPr lang="es-MX" b="0" i="0" u="none" strike="noStrike" dirty="0">
                <a:solidFill>
                  <a:schemeClr val="bg1"/>
                </a:solidFill>
                <a:effectLst/>
                <a:latin typeface="-apple-system"/>
                <a:hlinkClick r:id="rId8" tooltip="Cenozoico">
                  <a:extLst>
                    <a:ext uri="{A12FA001-AC4F-418D-AE19-62706E023703}">
                      <ahyp:hlinkClr xmlns:ahyp="http://schemas.microsoft.com/office/drawing/2018/hyperlinkcolor" val="tx"/>
                    </a:ext>
                  </a:extLst>
                </a:hlinkClick>
              </a:rPr>
              <a:t>Cenozoico</a:t>
            </a:r>
            <a:r>
              <a:rPr lang="es-MX" b="0" i="0" u="none" strike="noStrike" dirty="0">
                <a:solidFill>
                  <a:schemeClr val="bg1"/>
                </a:solidFill>
                <a:effectLst/>
                <a:latin typeface="-apple-system"/>
              </a:rPr>
              <a:t> (de inicios del </a:t>
            </a:r>
            <a:r>
              <a:rPr lang="es-MX" b="0" i="0" u="none" strike="noStrike" dirty="0" err="1">
                <a:solidFill>
                  <a:schemeClr val="bg1"/>
                </a:solidFill>
                <a:effectLst/>
                <a:latin typeface="-apple-system"/>
                <a:hlinkClick r:id="rId9" tooltip="Mioceno">
                  <a:extLst>
                    <a:ext uri="{A12FA001-AC4F-418D-AE19-62706E023703}">
                      <ahyp:hlinkClr xmlns:ahyp="http://schemas.microsoft.com/office/drawing/2018/hyperlinkcolor" val="tx"/>
                    </a:ext>
                  </a:extLst>
                </a:hlinkClick>
              </a:rPr>
              <a:t>Mioceno</a:t>
            </a:r>
            <a:r>
              <a:rPr lang="es-MX" b="0" i="0" u="none" strike="noStrike" baseline="30000" dirty="0">
                <a:solidFill>
                  <a:schemeClr val="bg1"/>
                </a:solidFill>
                <a:effectLst/>
                <a:latin typeface="-apple-system"/>
                <a:hlinkClick r:id="rId10">
                  <a:extLst>
                    <a:ext uri="{A12FA001-AC4F-418D-AE19-62706E023703}">
                      <ahyp:hlinkClr xmlns:ahyp="http://schemas.microsoft.com/office/drawing/2018/hyperlinkcolor" val="tx"/>
                    </a:ext>
                  </a:extLst>
                </a:hlinkClick>
              </a:rPr>
              <a:t>[2]</a:t>
            </a:r>
            <a:r>
              <a:rPr lang="es-MX" b="0" i="0" u="none" strike="noStrike" dirty="0">
                <a:solidFill>
                  <a:schemeClr val="bg1"/>
                </a:solidFill>
                <a:effectLst/>
                <a:latin typeface="-apple-system"/>
              </a:rPr>
              <a:t>​ hasta el final del </a:t>
            </a:r>
            <a:r>
              <a:rPr lang="es-MX" b="0" i="0" u="none" strike="noStrike" dirty="0" err="1">
                <a:solidFill>
                  <a:schemeClr val="bg1"/>
                </a:solidFill>
                <a:effectLst/>
                <a:latin typeface="-apple-system"/>
                <a:hlinkClick r:id="rId11" tooltip="Plioceno">
                  <a:extLst>
                    <a:ext uri="{A12FA001-AC4F-418D-AE19-62706E023703}">
                      <ahyp:hlinkClr xmlns:ahyp="http://schemas.microsoft.com/office/drawing/2018/hyperlinkcolor" val="tx"/>
                    </a:ext>
                  </a:extLst>
                </a:hlinkClick>
              </a:rPr>
              <a:t>Plioceno</a:t>
            </a:r>
            <a:r>
              <a:rPr lang="es-MX" b="0" i="0" u="none" strike="noStrike" dirty="0">
                <a:solidFill>
                  <a:schemeClr val="bg1"/>
                </a:solidFill>
                <a:effectLst/>
                <a:latin typeface="-apple-system"/>
              </a:rPr>
              <a:t>).</a:t>
            </a:r>
            <a:r>
              <a:rPr lang="es-MX" b="0" i="0" u="none" strike="noStrike" baseline="30000" dirty="0">
                <a:solidFill>
                  <a:schemeClr val="bg1"/>
                </a:solidFill>
                <a:effectLst/>
                <a:latin typeface="-apple-system"/>
                <a:hlinkClick r:id="rId12">
                  <a:extLst>
                    <a:ext uri="{A12FA001-AC4F-418D-AE19-62706E023703}">
                      <ahyp:hlinkClr xmlns:ahyp="http://schemas.microsoft.com/office/drawing/2018/hyperlinkcolor" val="tx"/>
                    </a:ext>
                  </a:extLst>
                </a:hlinkClick>
              </a:rPr>
              <a:t>[3]</a:t>
            </a:r>
            <a:r>
              <a:rPr lang="es-MX" b="0" i="0" u="none" strike="noStrike" dirty="0">
                <a:solidFill>
                  <a:schemeClr val="bg1"/>
                </a:solidFill>
                <a:effectLst/>
                <a:latin typeface="-apple-system"/>
              </a:rPr>
              <a:t>​ Anteriormente se pensaba que era miembro de la familia </a:t>
            </a:r>
            <a:r>
              <a:rPr lang="es-MX" b="0" i="0" u="none" strike="noStrike" dirty="0" err="1">
                <a:solidFill>
                  <a:schemeClr val="bg1"/>
                </a:solidFill>
                <a:effectLst/>
                <a:latin typeface="-apple-system"/>
                <a:hlinkClick r:id="rId13" tooltip="Lamnidae">
                  <a:extLst>
                    <a:ext uri="{A12FA001-AC4F-418D-AE19-62706E023703}">
                      <ahyp:hlinkClr xmlns:ahyp="http://schemas.microsoft.com/office/drawing/2018/hyperlinkcolor" val="tx"/>
                    </a:ext>
                  </a:extLst>
                </a:hlinkClick>
              </a:rPr>
              <a:t>Lamnidae</a:t>
            </a:r>
            <a:r>
              <a:rPr lang="es-MX" b="0" i="0" u="none" strike="noStrike" dirty="0">
                <a:solidFill>
                  <a:schemeClr val="bg1"/>
                </a:solidFill>
                <a:effectLst/>
                <a:latin typeface="-apple-system"/>
              </a:rPr>
              <a:t> y pariente cercano del </a:t>
            </a:r>
            <a:r>
              <a:rPr lang="es-MX" b="0" i="0" u="none" strike="noStrike" dirty="0">
                <a:solidFill>
                  <a:schemeClr val="bg1"/>
                </a:solidFill>
                <a:effectLst/>
                <a:latin typeface="-apple-system"/>
                <a:hlinkClick r:id="rId14" tooltip="Gran tiburón blanco">
                  <a:extLst>
                    <a:ext uri="{A12FA001-AC4F-418D-AE19-62706E023703}">
                      <ahyp:hlinkClr xmlns:ahyp="http://schemas.microsoft.com/office/drawing/2018/hyperlinkcolor" val="tx"/>
                    </a:ext>
                  </a:extLst>
                </a:hlinkClick>
              </a:rPr>
              <a:t>gran tiburón blanco</a:t>
            </a:r>
            <a:r>
              <a:rPr lang="es-MX" b="0" i="0" u="none" strike="noStrike" dirty="0">
                <a:solidFill>
                  <a:schemeClr val="bg1"/>
                </a:solidFill>
                <a:effectLst/>
                <a:latin typeface="-apple-system"/>
              </a:rPr>
              <a:t> (</a:t>
            </a:r>
            <a:r>
              <a:rPr lang="es-MX" b="0" i="1" u="none" strike="noStrike" dirty="0" err="1">
                <a:solidFill>
                  <a:schemeClr val="bg1"/>
                </a:solidFill>
                <a:effectLst/>
                <a:latin typeface="-apple-system"/>
              </a:rPr>
              <a:t>Carcharodon</a:t>
            </a:r>
            <a:r>
              <a:rPr lang="es-MX" b="0" i="1" u="none" strike="noStrike" dirty="0">
                <a:solidFill>
                  <a:schemeClr val="bg1"/>
                </a:solidFill>
                <a:effectLst/>
                <a:latin typeface="-apple-system"/>
              </a:rPr>
              <a:t> </a:t>
            </a:r>
            <a:r>
              <a:rPr lang="es-MX" b="0" i="1" u="none" strike="noStrike" dirty="0" err="1">
                <a:solidFill>
                  <a:schemeClr val="bg1"/>
                </a:solidFill>
                <a:effectLst/>
                <a:latin typeface="-apple-system"/>
              </a:rPr>
              <a:t>carcharias</a:t>
            </a:r>
            <a:r>
              <a:rPr lang="es-MX" b="0" i="0" u="none" strike="noStrike" dirty="0">
                <a:solidFill>
                  <a:schemeClr val="bg1"/>
                </a:solidFill>
                <a:effectLst/>
                <a:latin typeface="-apple-system"/>
              </a:rPr>
              <a:t>). Sin embargo, actualmente existe un consenso casi unánime de que pertenece a la familia extinta </a:t>
            </a:r>
            <a:r>
              <a:rPr lang="es-MX" b="0" i="0" u="none" strike="noStrike" dirty="0" err="1">
                <a:solidFill>
                  <a:schemeClr val="bg1"/>
                </a:solidFill>
                <a:effectLst/>
                <a:latin typeface="-apple-system"/>
                <a:hlinkClick r:id="rId15" tooltip="Otodontidae">
                  <a:extLst>
                    <a:ext uri="{A12FA001-AC4F-418D-AE19-62706E023703}">
                      <ahyp:hlinkClr xmlns:ahyp="http://schemas.microsoft.com/office/drawing/2018/hyperlinkcolor" val="tx"/>
                    </a:ext>
                  </a:extLst>
                </a:hlinkClick>
              </a:rPr>
              <a:t>Otodontidae</a:t>
            </a:r>
            <a:r>
              <a:rPr lang="es-MX" b="0" i="0" u="none" strike="noStrike" dirty="0">
                <a:solidFill>
                  <a:schemeClr val="bg1"/>
                </a:solidFill>
                <a:effectLst/>
                <a:latin typeface="-apple-system"/>
              </a:rPr>
              <a:t>, que se separó de la ascendencia del gran tiburón blanco durante el </a:t>
            </a:r>
            <a:r>
              <a:rPr lang="es-MX" b="0" i="0" u="none" strike="noStrike" dirty="0" err="1">
                <a:solidFill>
                  <a:srgbClr val="0563C1"/>
                </a:solidFill>
                <a:effectLst/>
                <a:latin typeface="-apple-system"/>
                <a:hlinkClick r:id="rId16" tooltip="Cretácico temprano">
                  <a:extLst>
                    <a:ext uri="{A12FA001-AC4F-418D-AE19-62706E023703}">
                      <ahyp:hlinkClr xmlns:ahyp="http://schemas.microsoft.com/office/drawing/2018/hyperlinkcolor" val="tx"/>
                    </a:ext>
                  </a:extLst>
                </a:hlinkClick>
              </a:rPr>
              <a:t>Cretácico</a:t>
            </a:r>
            <a:r>
              <a:rPr lang="es-MX" b="0" i="0" u="none" strike="noStrike" dirty="0">
                <a:solidFill>
                  <a:schemeClr val="bg1"/>
                </a:solidFill>
                <a:effectLst/>
                <a:latin typeface="-apple-system"/>
                <a:hlinkClick r:id="rId16" tooltip="Cretácico temprano">
                  <a:extLst>
                    <a:ext uri="{A12FA001-AC4F-418D-AE19-62706E023703}">
                      <ahyp:hlinkClr xmlns:ahyp="http://schemas.microsoft.com/office/drawing/2018/hyperlinkcolor" val="tx"/>
                    </a:ext>
                  </a:extLst>
                </a:hlinkClick>
              </a:rPr>
              <a:t> temprano</a:t>
            </a:r>
            <a:endParaRPr lang="es-MX" dirty="0">
              <a:solidFill>
                <a:schemeClr val="bg1"/>
              </a:solidFill>
            </a:endParaRPr>
          </a:p>
        </p:txBody>
      </p:sp>
    </p:spTree>
    <p:extLst>
      <p:ext uri="{BB962C8B-B14F-4D97-AF65-F5344CB8AC3E}">
        <p14:creationId xmlns:p14="http://schemas.microsoft.com/office/powerpoint/2010/main" val="2912929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a:extLst>
              <a:ext uri="{FF2B5EF4-FFF2-40B4-BE49-F238E27FC236}">
                <a16:creationId xmlns:a16="http://schemas.microsoft.com/office/drawing/2014/main" id="{D75A4FD1-6777-FF47-BEC7-257816479DD2}"/>
              </a:ext>
            </a:extLst>
          </p:cNvPr>
          <p:cNvPicPr>
            <a:picLocks noChangeAspect="1"/>
          </p:cNvPicPr>
          <p:nvPr/>
        </p:nvPicPr>
        <p:blipFill rotWithShape="1">
          <a:blip r:embed="rId2">
            <a:extLst>
              <a:ext uri="{28A0092B-C50C-407E-A947-70E740481C1C}">
                <a14:useLocalDpi xmlns:a14="http://schemas.microsoft.com/office/drawing/2010/main" val="0"/>
              </a:ext>
            </a:extLst>
          </a:blip>
          <a:srcRect t="19662" b="42799"/>
          <a:stretch/>
        </p:blipFill>
        <p:spPr>
          <a:xfrm>
            <a:off x="20" y="1282"/>
            <a:ext cx="12191980" cy="6856718"/>
          </a:xfrm>
          <a:prstGeom prst="rect">
            <a:avLst/>
          </a:prstGeom>
        </p:spPr>
      </p:pic>
      <p:sp>
        <p:nvSpPr>
          <p:cNvPr id="5" name="CuadroTexto 4">
            <a:extLst>
              <a:ext uri="{FF2B5EF4-FFF2-40B4-BE49-F238E27FC236}">
                <a16:creationId xmlns:a16="http://schemas.microsoft.com/office/drawing/2014/main" id="{39014239-C7EB-4CB3-AABC-49EA0946C05E}"/>
              </a:ext>
            </a:extLst>
          </p:cNvPr>
          <p:cNvSpPr txBox="1"/>
          <p:nvPr/>
        </p:nvSpPr>
        <p:spPr>
          <a:xfrm>
            <a:off x="5181600" y="383822"/>
            <a:ext cx="1828800" cy="523220"/>
          </a:xfrm>
          <a:prstGeom prst="rect">
            <a:avLst/>
          </a:prstGeom>
          <a:noFill/>
        </p:spPr>
        <p:txBody>
          <a:bodyPr wrap="square" rtlCol="0">
            <a:spAutoFit/>
          </a:bodyPr>
          <a:lstStyle/>
          <a:p>
            <a:pPr algn="l"/>
            <a:r>
              <a:rPr lang="es-MX" sz="2800" dirty="0">
                <a:solidFill>
                  <a:schemeClr val="bg1"/>
                </a:solidFill>
                <a:latin typeface="Aharoni" panose="02010803020104030203" pitchFamily="2" charset="-79"/>
                <a:cs typeface="Aharoni" panose="02010803020104030203" pitchFamily="2" charset="-79"/>
              </a:rPr>
              <a:t>El Kraken </a:t>
            </a:r>
          </a:p>
        </p:txBody>
      </p:sp>
      <p:sp>
        <p:nvSpPr>
          <p:cNvPr id="6" name="CuadroTexto 5">
            <a:extLst>
              <a:ext uri="{FF2B5EF4-FFF2-40B4-BE49-F238E27FC236}">
                <a16:creationId xmlns:a16="http://schemas.microsoft.com/office/drawing/2014/main" id="{7E85096B-3839-8027-98FF-5FE0D381E26E}"/>
              </a:ext>
            </a:extLst>
          </p:cNvPr>
          <p:cNvSpPr txBox="1"/>
          <p:nvPr/>
        </p:nvSpPr>
        <p:spPr>
          <a:xfrm>
            <a:off x="2831338" y="4243765"/>
            <a:ext cx="6783324" cy="2031325"/>
          </a:xfrm>
          <a:prstGeom prst="rect">
            <a:avLst/>
          </a:prstGeom>
          <a:noFill/>
        </p:spPr>
        <p:txBody>
          <a:bodyPr wrap="square" rtlCol="0">
            <a:spAutoFit/>
          </a:bodyPr>
          <a:lstStyle/>
          <a:p>
            <a:pPr algn="l"/>
            <a:r>
              <a:rPr lang="es-MX" b="0" i="0" u="none" strike="noStrike" dirty="0">
                <a:solidFill>
                  <a:schemeClr val="bg1"/>
                </a:solidFill>
                <a:effectLst/>
                <a:latin typeface="-apple-system"/>
              </a:rPr>
              <a:t>El </a:t>
            </a:r>
            <a:r>
              <a:rPr lang="es-MX" b="1" i="0" u="none" strike="noStrike" dirty="0">
                <a:solidFill>
                  <a:schemeClr val="bg1"/>
                </a:solidFill>
                <a:effectLst/>
                <a:latin typeface="-apple-system"/>
              </a:rPr>
              <a:t>kraken</a:t>
            </a:r>
            <a:r>
              <a:rPr lang="es-MX" b="0" i="0" u="none" strike="noStrike" dirty="0">
                <a:solidFill>
                  <a:schemeClr val="bg1"/>
                </a:solidFill>
                <a:effectLst/>
                <a:latin typeface="-apple-system"/>
              </a:rPr>
              <a:t> (/</a:t>
            </a:r>
            <a:r>
              <a:rPr lang="es-MX" b="0" i="0" u="none" strike="noStrike" dirty="0" err="1">
                <a:solidFill>
                  <a:schemeClr val="bg1"/>
                </a:solidFill>
                <a:effectLst/>
                <a:latin typeface="-apple-system"/>
              </a:rPr>
              <a:t>ˈkrɑːkən</a:t>
            </a:r>
            <a:r>
              <a:rPr lang="es-MX" b="0" i="0" u="none" strike="noStrike" dirty="0">
                <a:solidFill>
                  <a:schemeClr val="bg1"/>
                </a:solidFill>
                <a:effectLst/>
                <a:latin typeface="-apple-system"/>
              </a:rPr>
              <a:t>/) es una enorme y colosal criatura marina de la </a:t>
            </a:r>
            <a:r>
              <a:rPr lang="es-MX" b="0" i="0" u="none" strike="noStrike" dirty="0">
                <a:solidFill>
                  <a:schemeClr val="bg1"/>
                </a:solidFill>
                <a:effectLst/>
                <a:latin typeface="-apple-system"/>
                <a:hlinkClick r:id="rId3" tooltip="Mitología nórdica">
                  <a:extLst>
                    <a:ext uri="{A12FA001-AC4F-418D-AE19-62706E023703}">
                      <ahyp:hlinkClr xmlns:ahyp="http://schemas.microsoft.com/office/drawing/2018/hyperlinkcolor" val="tx"/>
                    </a:ext>
                  </a:extLst>
                </a:hlinkClick>
              </a:rPr>
              <a:t>mitología nórdica</a:t>
            </a:r>
            <a:r>
              <a:rPr lang="es-MX" b="0" i="0" u="none" strike="noStrike" dirty="0">
                <a:solidFill>
                  <a:schemeClr val="bg1"/>
                </a:solidFill>
                <a:effectLst/>
                <a:latin typeface="-apple-system"/>
              </a:rPr>
              <a:t> descrita comúnmente como un tipo de </a:t>
            </a:r>
            <a:r>
              <a:rPr lang="es-MX" b="0" i="0" u="none" strike="noStrike" dirty="0">
                <a:solidFill>
                  <a:schemeClr val="bg1"/>
                </a:solidFill>
                <a:effectLst/>
                <a:latin typeface="-apple-system"/>
                <a:hlinkClick r:id="rId4" tooltip="Octopoda">
                  <a:extLst>
                    <a:ext uri="{A12FA001-AC4F-418D-AE19-62706E023703}">
                      <ahyp:hlinkClr xmlns:ahyp="http://schemas.microsoft.com/office/drawing/2018/hyperlinkcolor" val="tx"/>
                    </a:ext>
                  </a:extLst>
                </a:hlinkClick>
              </a:rPr>
              <a:t>pulpo</a:t>
            </a:r>
            <a:r>
              <a:rPr lang="es-MX" b="0" i="0" u="none" strike="noStrike" dirty="0">
                <a:solidFill>
                  <a:schemeClr val="bg1"/>
                </a:solidFill>
                <a:effectLst/>
                <a:latin typeface="-apple-system"/>
              </a:rPr>
              <a:t>, </a:t>
            </a:r>
            <a:r>
              <a:rPr lang="es-MX" b="0" i="0" u="none" strike="noStrike" dirty="0">
                <a:solidFill>
                  <a:schemeClr val="bg1"/>
                </a:solidFill>
                <a:effectLst/>
                <a:latin typeface="-apple-system"/>
                <a:hlinkClick r:id="rId5" tooltip="Architeuthis">
                  <a:extLst>
                    <a:ext uri="{A12FA001-AC4F-418D-AE19-62706E023703}">
                      <ahyp:hlinkClr xmlns:ahyp="http://schemas.microsoft.com/office/drawing/2018/hyperlinkcolor" val="tx"/>
                    </a:ext>
                  </a:extLst>
                </a:hlinkClick>
              </a:rPr>
              <a:t>calamar gigante</a:t>
            </a:r>
            <a:r>
              <a:rPr lang="es-MX" b="0" i="0" u="none" strike="noStrike" dirty="0">
                <a:solidFill>
                  <a:schemeClr val="bg1"/>
                </a:solidFill>
                <a:effectLst/>
                <a:latin typeface="-apple-system"/>
              </a:rPr>
              <a:t> o medusa que, emergiendo de las profundidades, ataca </a:t>
            </a:r>
            <a:r>
              <a:rPr lang="es-MX" b="0" i="0" u="none" strike="noStrike" dirty="0">
                <a:solidFill>
                  <a:schemeClr val="bg1"/>
                </a:solidFill>
                <a:effectLst/>
                <a:latin typeface="-apple-system"/>
                <a:hlinkClick r:id="rId6" tooltip="Barco">
                  <a:extLst>
                    <a:ext uri="{A12FA001-AC4F-418D-AE19-62706E023703}">
                      <ahyp:hlinkClr xmlns:ahyp="http://schemas.microsoft.com/office/drawing/2018/hyperlinkcolor" val="tx"/>
                    </a:ext>
                  </a:extLst>
                </a:hlinkClick>
              </a:rPr>
              <a:t>barcos</a:t>
            </a:r>
            <a:r>
              <a:rPr lang="es-MX" b="0" i="0" u="none" strike="noStrike" dirty="0">
                <a:solidFill>
                  <a:schemeClr val="bg1"/>
                </a:solidFill>
                <a:effectLst/>
                <a:latin typeface="-apple-system"/>
              </a:rPr>
              <a:t> y devora a los marineros. El mito puede realmente haberse originado en avistamientos de </a:t>
            </a:r>
            <a:r>
              <a:rPr lang="es-MX" b="0" i="0" u="none" strike="noStrike" dirty="0">
                <a:solidFill>
                  <a:schemeClr val="bg1"/>
                </a:solidFill>
                <a:effectLst/>
                <a:latin typeface="-apple-system"/>
                <a:hlinkClick r:id="rId5" tooltip="Architeuthis">
                  <a:extLst>
                    <a:ext uri="{A12FA001-AC4F-418D-AE19-62706E023703}">
                      <ahyp:hlinkClr xmlns:ahyp="http://schemas.microsoft.com/office/drawing/2018/hyperlinkcolor" val="tx"/>
                    </a:ext>
                  </a:extLst>
                </a:hlinkClick>
              </a:rPr>
              <a:t>calamares gigantes</a:t>
            </a:r>
            <a:r>
              <a:rPr lang="es-MX" b="0" i="0" u="none" strike="noStrike" dirty="0">
                <a:solidFill>
                  <a:schemeClr val="bg1"/>
                </a:solidFill>
                <a:effectLst/>
                <a:latin typeface="-apple-system"/>
              </a:rPr>
              <a:t> reales que </a:t>
            </a:r>
            <a:r>
              <a:rPr lang="es-MX" b="0" i="0" u="none" strike="noStrike" dirty="0" err="1">
                <a:solidFill>
                  <a:schemeClr val="bg1"/>
                </a:solidFill>
                <a:effectLst/>
                <a:latin typeface="-apple-system"/>
              </a:rPr>
              <a:t>estimadamente</a:t>
            </a:r>
            <a:r>
              <a:rPr lang="es-MX" b="0" i="0" u="none" strike="noStrike" dirty="0">
                <a:solidFill>
                  <a:schemeClr val="bg1"/>
                </a:solidFill>
                <a:effectLst/>
                <a:latin typeface="-apple-system"/>
              </a:rPr>
              <a:t> tendrían de 33 a 45 metros de largo incluyendo los 8 brazos y 2 tentáculos</a:t>
            </a:r>
            <a:endParaRPr lang="es-MX" dirty="0">
              <a:solidFill>
                <a:schemeClr val="bg1"/>
              </a:solidFill>
            </a:endParaRPr>
          </a:p>
        </p:txBody>
      </p:sp>
    </p:spTree>
    <p:extLst>
      <p:ext uri="{BB962C8B-B14F-4D97-AF65-F5344CB8AC3E}">
        <p14:creationId xmlns:p14="http://schemas.microsoft.com/office/powerpoint/2010/main" val="3802891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8F7B30D-306B-51A1-E7BA-B2169DD8F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0" y="-339112"/>
            <a:ext cx="12333110" cy="7536224"/>
          </a:xfrm>
          <a:prstGeom prst="rect">
            <a:avLst/>
          </a:prstGeom>
        </p:spPr>
      </p:pic>
      <p:sp>
        <p:nvSpPr>
          <p:cNvPr id="5" name="CuadroTexto 4">
            <a:extLst>
              <a:ext uri="{FF2B5EF4-FFF2-40B4-BE49-F238E27FC236}">
                <a16:creationId xmlns:a16="http://schemas.microsoft.com/office/drawing/2014/main" id="{E0890016-37CE-E675-80FB-903D01C2CD1B}"/>
              </a:ext>
            </a:extLst>
          </p:cNvPr>
          <p:cNvSpPr txBox="1"/>
          <p:nvPr/>
        </p:nvSpPr>
        <p:spPr>
          <a:xfrm>
            <a:off x="4567767" y="-923887"/>
            <a:ext cx="2915355" cy="584775"/>
          </a:xfrm>
          <a:prstGeom prst="rect">
            <a:avLst/>
          </a:prstGeom>
          <a:noFill/>
        </p:spPr>
        <p:txBody>
          <a:bodyPr wrap="square" rtlCol="0">
            <a:spAutoFit/>
          </a:bodyPr>
          <a:lstStyle/>
          <a:p>
            <a:pPr algn="l"/>
            <a:r>
              <a:rPr lang="es-MX" sz="3200" dirty="0">
                <a:solidFill>
                  <a:schemeClr val="bg1"/>
                </a:solidFill>
              </a:rPr>
              <a:t>Los crustáceos </a:t>
            </a:r>
          </a:p>
        </p:txBody>
      </p:sp>
      <p:sp>
        <p:nvSpPr>
          <p:cNvPr id="6" name="CuadroTexto 5">
            <a:extLst>
              <a:ext uri="{FF2B5EF4-FFF2-40B4-BE49-F238E27FC236}">
                <a16:creationId xmlns:a16="http://schemas.microsoft.com/office/drawing/2014/main" id="{27513D43-FBFF-F3A6-52EE-747964C44CD7}"/>
              </a:ext>
            </a:extLst>
          </p:cNvPr>
          <p:cNvSpPr txBox="1"/>
          <p:nvPr/>
        </p:nvSpPr>
        <p:spPr>
          <a:xfrm>
            <a:off x="3039532" y="570218"/>
            <a:ext cx="6302023" cy="4832092"/>
          </a:xfrm>
          <a:prstGeom prst="rect">
            <a:avLst/>
          </a:prstGeom>
          <a:noFill/>
        </p:spPr>
        <p:txBody>
          <a:bodyPr wrap="square" rtlCol="0">
            <a:spAutoFit/>
          </a:bodyPr>
          <a:lstStyle/>
          <a:p>
            <a:pPr algn="l"/>
            <a:r>
              <a:rPr lang="es-MX" sz="2800" b="0" i="0" u="none" strike="noStrike" dirty="0">
                <a:solidFill>
                  <a:schemeClr val="bg1"/>
                </a:solidFill>
                <a:effectLst/>
                <a:latin typeface="-apple-system"/>
              </a:rPr>
              <a:t>Los </a:t>
            </a:r>
            <a:r>
              <a:rPr lang="es-MX" sz="2800" b="1" i="0" u="none" strike="noStrike" dirty="0">
                <a:solidFill>
                  <a:schemeClr val="bg1"/>
                </a:solidFill>
                <a:effectLst/>
                <a:latin typeface="-apple-system"/>
              </a:rPr>
              <a:t>crustáceos</a:t>
            </a:r>
            <a:r>
              <a:rPr lang="es-MX" sz="2800" b="0" i="0" u="none" strike="noStrike" dirty="0">
                <a:solidFill>
                  <a:schemeClr val="bg1"/>
                </a:solidFill>
                <a:effectLst/>
                <a:latin typeface="-apple-system"/>
              </a:rPr>
              <a:t> (</a:t>
            </a:r>
            <a:r>
              <a:rPr lang="es-MX" sz="2800" b="1" i="0" u="none" strike="noStrike" dirty="0" err="1">
                <a:solidFill>
                  <a:schemeClr val="bg1"/>
                </a:solidFill>
                <a:effectLst/>
                <a:latin typeface="-apple-system"/>
              </a:rPr>
              <a:t>Crustacea</a:t>
            </a:r>
            <a:r>
              <a:rPr lang="es-MX" sz="2800" b="0" i="0" u="none" strike="noStrike" dirty="0">
                <a:solidFill>
                  <a:schemeClr val="bg1"/>
                </a:solidFill>
                <a:effectLst/>
                <a:latin typeface="-apple-system"/>
              </a:rPr>
              <a:t>; del </a:t>
            </a:r>
            <a:r>
              <a:rPr lang="es-MX" sz="2800" b="0" i="0" u="none" strike="noStrike" dirty="0">
                <a:solidFill>
                  <a:schemeClr val="bg1"/>
                </a:solidFill>
                <a:effectLst/>
                <a:latin typeface="-apple-system"/>
                <a:hlinkClick r:id="rId3" tooltip="Latín">
                  <a:extLst>
                    <a:ext uri="{A12FA001-AC4F-418D-AE19-62706E023703}">
                      <ahyp:hlinkClr xmlns:ahyp="http://schemas.microsoft.com/office/drawing/2018/hyperlinkcolor" val="tx"/>
                    </a:ext>
                  </a:extLst>
                </a:hlinkClick>
              </a:rPr>
              <a:t>latín</a:t>
            </a:r>
            <a:r>
              <a:rPr lang="es-MX" sz="2800" b="0" i="0" u="none" strike="noStrike" dirty="0">
                <a:solidFill>
                  <a:schemeClr val="bg1"/>
                </a:solidFill>
                <a:effectLst/>
                <a:latin typeface="-apple-system"/>
              </a:rPr>
              <a:t> </a:t>
            </a:r>
            <a:r>
              <a:rPr lang="es-MX" sz="2800" b="0" i="1" u="none" strike="noStrike" dirty="0" err="1">
                <a:solidFill>
                  <a:schemeClr val="bg1"/>
                </a:solidFill>
                <a:effectLst/>
                <a:latin typeface="-apple-system"/>
              </a:rPr>
              <a:t>crusta</a:t>
            </a:r>
            <a:r>
              <a:rPr lang="es-MX" sz="2800" b="0" i="0" u="none" strike="noStrike" dirty="0">
                <a:solidFill>
                  <a:schemeClr val="bg1"/>
                </a:solidFill>
                <a:effectLst/>
                <a:latin typeface="-apple-system"/>
              </a:rPr>
              <a:t>, ‘costra’ y </a:t>
            </a:r>
            <a:r>
              <a:rPr lang="es-MX" sz="2800" b="0" i="1" u="none" strike="noStrike" dirty="0" err="1">
                <a:solidFill>
                  <a:schemeClr val="bg1"/>
                </a:solidFill>
                <a:effectLst/>
                <a:latin typeface="-apple-system"/>
              </a:rPr>
              <a:t>aceum</a:t>
            </a:r>
            <a:r>
              <a:rPr lang="es-MX" sz="2800" b="0" i="0" u="none" strike="noStrike" dirty="0">
                <a:solidFill>
                  <a:schemeClr val="bg1"/>
                </a:solidFill>
                <a:effectLst/>
                <a:latin typeface="-apple-system"/>
              </a:rPr>
              <a:t>, ‘relación o naturaleza de algo’) son un extenso </a:t>
            </a:r>
            <a:r>
              <a:rPr lang="es-MX" sz="2800" b="0" i="0" u="none" strike="noStrike" dirty="0" err="1">
                <a:solidFill>
                  <a:schemeClr val="bg1"/>
                </a:solidFill>
                <a:effectLst/>
                <a:latin typeface="-apple-system"/>
                <a:hlinkClick r:id="rId4" tooltip="Filo">
                  <a:extLst>
                    <a:ext uri="{A12FA001-AC4F-418D-AE19-62706E023703}">
                      <ahyp:hlinkClr xmlns:ahyp="http://schemas.microsoft.com/office/drawing/2018/hyperlinkcolor" val="tx"/>
                    </a:ext>
                  </a:extLst>
                </a:hlinkClick>
              </a:rPr>
              <a:t>subfilo</a:t>
            </a:r>
            <a:r>
              <a:rPr lang="es-MX" sz="2800" b="0" i="0" u="none" strike="noStrike" dirty="0">
                <a:solidFill>
                  <a:schemeClr val="bg1"/>
                </a:solidFill>
                <a:effectLst/>
                <a:latin typeface="-apple-system"/>
              </a:rPr>
              <a:t> de </a:t>
            </a:r>
            <a:r>
              <a:rPr lang="es-MX" sz="2800" b="0" i="0" u="none" strike="noStrike" dirty="0">
                <a:solidFill>
                  <a:schemeClr val="bg1"/>
                </a:solidFill>
                <a:effectLst/>
                <a:latin typeface="-apple-system"/>
                <a:hlinkClick r:id="rId5" tooltip="Arthropoda">
                  <a:extLst>
                    <a:ext uri="{A12FA001-AC4F-418D-AE19-62706E023703}">
                      <ahyp:hlinkClr xmlns:ahyp="http://schemas.microsoft.com/office/drawing/2018/hyperlinkcolor" val="tx"/>
                    </a:ext>
                  </a:extLst>
                </a:hlinkClick>
              </a:rPr>
              <a:t>artrópodos</a:t>
            </a:r>
            <a:r>
              <a:rPr lang="es-MX" sz="2800" b="0" i="0" u="none" strike="noStrike" dirty="0">
                <a:solidFill>
                  <a:schemeClr val="bg1"/>
                </a:solidFill>
                <a:effectLst/>
                <a:latin typeface="-apple-system"/>
              </a:rPr>
              <a:t> </a:t>
            </a:r>
            <a:r>
              <a:rPr lang="es-MX" sz="2800" b="0" i="0" u="none" strike="noStrike" dirty="0" err="1">
                <a:solidFill>
                  <a:schemeClr val="bg1"/>
                </a:solidFill>
                <a:effectLst/>
                <a:latin typeface="-apple-system"/>
                <a:hlinkClick r:id="rId6" tooltip="Parafilético">
                  <a:extLst>
                    <a:ext uri="{A12FA001-AC4F-418D-AE19-62706E023703}">
                      <ahyp:hlinkClr xmlns:ahyp="http://schemas.microsoft.com/office/drawing/2018/hyperlinkcolor" val="tx"/>
                    </a:ext>
                  </a:extLst>
                </a:hlinkClick>
              </a:rPr>
              <a:t>parafilético</a:t>
            </a:r>
            <a:r>
              <a:rPr lang="es-MX" sz="2800" b="0" i="0" u="none" strike="noStrike" dirty="0">
                <a:solidFill>
                  <a:schemeClr val="bg1"/>
                </a:solidFill>
                <a:effectLst/>
                <a:latin typeface="-apple-system"/>
              </a:rPr>
              <a:t>, con más de 67 000 </a:t>
            </a:r>
            <a:r>
              <a:rPr lang="es-MX" sz="2800" b="0" i="0" u="none" strike="noStrike" dirty="0">
                <a:solidFill>
                  <a:schemeClr val="bg1"/>
                </a:solidFill>
                <a:effectLst/>
                <a:latin typeface="-apple-system"/>
                <a:hlinkClick r:id="rId7" tooltip="Especie">
                  <a:extLst>
                    <a:ext uri="{A12FA001-AC4F-418D-AE19-62706E023703}">
                      <ahyp:hlinkClr xmlns:ahyp="http://schemas.microsoft.com/office/drawing/2018/hyperlinkcolor" val="tx"/>
                    </a:ext>
                  </a:extLst>
                </a:hlinkClick>
              </a:rPr>
              <a:t>especies</a:t>
            </a:r>
            <a:r>
              <a:rPr lang="es-MX" sz="2800" b="0" i="0" u="none" strike="noStrike" dirty="0">
                <a:solidFill>
                  <a:schemeClr val="bg1"/>
                </a:solidFill>
                <a:effectLst/>
                <a:latin typeface="-apple-system"/>
              </a:rPr>
              <a:t> (probablemente, faltan por descubrir hasta cinco o diez veces este número).</a:t>
            </a:r>
            <a:r>
              <a:rPr lang="es-MX" sz="2800" b="0" i="0" u="none" strike="noStrike" baseline="30000" dirty="0">
                <a:solidFill>
                  <a:schemeClr val="bg1"/>
                </a:solidFill>
                <a:effectLst/>
                <a:latin typeface="-apple-system"/>
                <a:hlinkClick r:id="rId8">
                  <a:extLst>
                    <a:ext uri="{A12FA001-AC4F-418D-AE19-62706E023703}">
                      <ahyp:hlinkClr xmlns:ahyp="http://schemas.microsoft.com/office/drawing/2018/hyperlinkcolor" val="tx"/>
                    </a:ext>
                  </a:extLst>
                </a:hlinkClick>
              </a:rPr>
              <a:t>[1]</a:t>
            </a:r>
            <a:r>
              <a:rPr lang="es-MX" sz="2800" b="0" i="0" u="none" strike="noStrike" dirty="0">
                <a:solidFill>
                  <a:schemeClr val="bg1"/>
                </a:solidFill>
                <a:effectLst/>
                <a:latin typeface="-apple-system"/>
              </a:rPr>
              <a:t>​ Incluyen varios grupos de animales comestibles, como las </a:t>
            </a:r>
            <a:r>
              <a:rPr lang="es-MX" sz="2800" b="0" i="0" u="none" strike="noStrike" dirty="0">
                <a:solidFill>
                  <a:schemeClr val="bg1"/>
                </a:solidFill>
                <a:effectLst/>
                <a:latin typeface="-apple-system"/>
                <a:hlinkClick r:id="rId9" tooltip="Palinuridae">
                  <a:extLst>
                    <a:ext uri="{A12FA001-AC4F-418D-AE19-62706E023703}">
                      <ahyp:hlinkClr xmlns:ahyp="http://schemas.microsoft.com/office/drawing/2018/hyperlinkcolor" val="tx"/>
                    </a:ext>
                  </a:extLst>
                </a:hlinkClick>
              </a:rPr>
              <a:t>langostas</a:t>
            </a:r>
            <a:r>
              <a:rPr lang="es-MX" sz="2800" b="0" i="0" u="none" strike="noStrike" dirty="0">
                <a:solidFill>
                  <a:schemeClr val="bg1"/>
                </a:solidFill>
                <a:effectLst/>
                <a:latin typeface="-apple-system"/>
              </a:rPr>
              <a:t>, los </a:t>
            </a:r>
            <a:r>
              <a:rPr lang="es-MX" sz="2800" b="0" i="0" u="none" strike="noStrike" dirty="0">
                <a:solidFill>
                  <a:schemeClr val="bg1"/>
                </a:solidFill>
                <a:effectLst/>
                <a:latin typeface="-apple-system"/>
                <a:hlinkClick r:id="rId10" tooltip="Cangrejo">
                  <a:extLst>
                    <a:ext uri="{A12FA001-AC4F-418D-AE19-62706E023703}">
                      <ahyp:hlinkClr xmlns:ahyp="http://schemas.microsoft.com/office/drawing/2018/hyperlinkcolor" val="tx"/>
                    </a:ext>
                  </a:extLst>
                </a:hlinkClick>
              </a:rPr>
              <a:t>cangrejos</a:t>
            </a:r>
            <a:r>
              <a:rPr lang="es-MX" sz="2800" b="0" i="0" u="none" strike="noStrike" dirty="0">
                <a:solidFill>
                  <a:schemeClr val="bg1"/>
                </a:solidFill>
                <a:effectLst/>
                <a:latin typeface="-apple-system"/>
              </a:rPr>
              <a:t>, los </a:t>
            </a:r>
            <a:r>
              <a:rPr lang="es-MX" sz="2800" b="0" i="0" u="none" strike="noStrike" dirty="0">
                <a:solidFill>
                  <a:schemeClr val="bg1"/>
                </a:solidFill>
                <a:effectLst/>
                <a:latin typeface="-apple-system"/>
                <a:hlinkClick r:id="rId11" tooltip="Langostino">
                  <a:extLst>
                    <a:ext uri="{A12FA001-AC4F-418D-AE19-62706E023703}">
                      <ahyp:hlinkClr xmlns:ahyp="http://schemas.microsoft.com/office/drawing/2018/hyperlinkcolor" val="tx"/>
                    </a:ext>
                  </a:extLst>
                </a:hlinkClick>
              </a:rPr>
              <a:t>langostinos</a:t>
            </a:r>
            <a:r>
              <a:rPr lang="es-MX" sz="2800" b="0" i="0" u="none" strike="noStrike" dirty="0">
                <a:solidFill>
                  <a:schemeClr val="bg1"/>
                </a:solidFill>
                <a:effectLst/>
                <a:latin typeface="-apple-system"/>
              </a:rPr>
              <a:t>, los </a:t>
            </a:r>
            <a:r>
              <a:rPr lang="es-MX" sz="2800" b="0" i="0" u="none" strike="noStrike" dirty="0">
                <a:solidFill>
                  <a:schemeClr val="bg1"/>
                </a:solidFill>
                <a:effectLst/>
                <a:latin typeface="-apple-system"/>
                <a:hlinkClick r:id="rId12" tooltip="Caridea">
                  <a:extLst>
                    <a:ext uri="{A12FA001-AC4F-418D-AE19-62706E023703}">
                      <ahyp:hlinkClr xmlns:ahyp="http://schemas.microsoft.com/office/drawing/2018/hyperlinkcolor" val="tx"/>
                    </a:ext>
                  </a:extLst>
                </a:hlinkClick>
              </a:rPr>
              <a:t>camarones</a:t>
            </a:r>
            <a:r>
              <a:rPr lang="es-MX" sz="2800" b="0" i="0" u="none" strike="noStrike" dirty="0">
                <a:solidFill>
                  <a:schemeClr val="bg1"/>
                </a:solidFill>
                <a:effectLst/>
                <a:latin typeface="-apple-system"/>
              </a:rPr>
              <a:t> y los </a:t>
            </a:r>
            <a:r>
              <a:rPr lang="es-MX" sz="2800" b="0" i="0" u="none" strike="noStrike" dirty="0">
                <a:solidFill>
                  <a:schemeClr val="bg1"/>
                </a:solidFill>
                <a:effectLst/>
                <a:latin typeface="-apple-system"/>
                <a:hlinkClick r:id="rId13" tooltip="Pedunculata">
                  <a:extLst>
                    <a:ext uri="{A12FA001-AC4F-418D-AE19-62706E023703}">
                      <ahyp:hlinkClr xmlns:ahyp="http://schemas.microsoft.com/office/drawing/2018/hyperlinkcolor" val="tx"/>
                    </a:ext>
                  </a:extLst>
                </a:hlinkClick>
              </a:rPr>
              <a:t>percebes</a:t>
            </a:r>
            <a:r>
              <a:rPr lang="es-MX" sz="2800" b="0" i="0" u="none" strike="noStrike" dirty="0">
                <a:solidFill>
                  <a:schemeClr val="bg1"/>
                </a:solidFill>
                <a:effectLst/>
                <a:latin typeface="-apple-system"/>
              </a:rPr>
              <a:t>.</a:t>
            </a:r>
            <a:endParaRPr lang="es-MX" sz="2800" dirty="0">
              <a:solidFill>
                <a:schemeClr val="bg1"/>
              </a:solidFill>
            </a:endParaRPr>
          </a:p>
        </p:txBody>
      </p:sp>
    </p:spTree>
    <p:extLst>
      <p:ext uri="{BB962C8B-B14F-4D97-AF65-F5344CB8AC3E}">
        <p14:creationId xmlns:p14="http://schemas.microsoft.com/office/powerpoint/2010/main" val="2749778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80256A9-C85E-8A87-BB46-D71111A8DCD9}"/>
              </a:ext>
            </a:extLst>
          </p:cNvPr>
          <p:cNvSpPr txBox="1"/>
          <p:nvPr/>
        </p:nvSpPr>
        <p:spPr>
          <a:xfrm>
            <a:off x="4913489" y="327377"/>
            <a:ext cx="1828800" cy="523220"/>
          </a:xfrm>
          <a:prstGeom prst="rect">
            <a:avLst/>
          </a:prstGeom>
          <a:noFill/>
        </p:spPr>
        <p:txBody>
          <a:bodyPr wrap="square" rtlCol="0">
            <a:spAutoFit/>
          </a:bodyPr>
          <a:lstStyle/>
          <a:p>
            <a:pPr algn="l"/>
            <a:r>
              <a:rPr lang="es-MX" sz="2800" dirty="0"/>
              <a:t>Pez gota</a:t>
            </a:r>
          </a:p>
        </p:txBody>
      </p:sp>
      <p:sp>
        <p:nvSpPr>
          <p:cNvPr id="5" name="CuadroTexto 4">
            <a:extLst>
              <a:ext uri="{FF2B5EF4-FFF2-40B4-BE49-F238E27FC236}">
                <a16:creationId xmlns:a16="http://schemas.microsoft.com/office/drawing/2014/main" id="{BE3CCE54-E575-4B20-BB11-51E86587C277}"/>
              </a:ext>
            </a:extLst>
          </p:cNvPr>
          <p:cNvSpPr txBox="1"/>
          <p:nvPr/>
        </p:nvSpPr>
        <p:spPr>
          <a:xfrm>
            <a:off x="2239433" y="1225689"/>
            <a:ext cx="7713133" cy="5632311"/>
          </a:xfrm>
          <a:prstGeom prst="rect">
            <a:avLst/>
          </a:prstGeom>
          <a:noFill/>
        </p:spPr>
        <p:txBody>
          <a:bodyPr wrap="square" rtlCol="0">
            <a:spAutoFit/>
          </a:bodyPr>
          <a:lstStyle/>
          <a:p>
            <a:pPr algn="l"/>
            <a:r>
              <a:rPr lang="es-MX" sz="2400" b="0" i="0" u="none" strike="noStrike" dirty="0">
                <a:solidFill>
                  <a:srgbClr val="202122"/>
                </a:solidFill>
                <a:effectLst/>
                <a:latin typeface="-apple-system"/>
              </a:rPr>
              <a:t>El pez gota dispone de un esqueleto con huesos livianos y pocos músculos y, a diferencia de la mayoría de los peces, tampoco tiene </a:t>
            </a:r>
            <a:r>
              <a:rPr lang="es-MX" sz="2400" b="0" i="0" u="none" strike="noStrike" dirty="0">
                <a:effectLst/>
                <a:latin typeface="-apple-system"/>
                <a:hlinkClick r:id="rId2" tooltip="Vejiga natatoria"/>
              </a:rPr>
              <a:t>vejiga natatoria</a:t>
            </a:r>
            <a:r>
              <a:rPr lang="es-MX" sz="2400" b="0" i="0" u="none" strike="noStrike" dirty="0">
                <a:solidFill>
                  <a:srgbClr val="202122"/>
                </a:solidFill>
                <a:effectLst/>
                <a:latin typeface="-apple-system"/>
              </a:rPr>
              <a:t>, el órgano que les permite flotar y nadar, ya que en su hábitat colapsaría bajo una presión extrema provocando que explotara. Para ello, cuenta con células y órganos llenos de agua que le ayudan a flotar de manera neutral (sin ascender ni descender de gran manera). En su lugar, se compone de una carne gelatinosa (al estilo medusa) menos densa que el agua, por lo que el pez deambula de forma natural por encima del fondo del océano. De hecho, el pez gota no necesita gastar toda su energía con el fin de nadar, pudiendo dedicar parte de la misma a la búsqueda de alimento, no abundante en el suelo marino.</a:t>
            </a:r>
            <a:r>
              <a:rPr lang="es-MX" sz="2400" b="0" i="0" u="none" strike="noStrike" baseline="30000" dirty="0">
                <a:solidFill>
                  <a:srgbClr val="202122"/>
                </a:solidFill>
                <a:effectLst/>
                <a:latin typeface="-apple-system"/>
                <a:hlinkClick r:id="rId3"/>
              </a:rPr>
              <a:t>[2]</a:t>
            </a:r>
            <a:r>
              <a:rPr lang="es-MX" sz="2400" b="0" i="0" u="none" strike="noStrike" dirty="0">
                <a:solidFill>
                  <a:srgbClr val="202122"/>
                </a:solidFill>
                <a:effectLst/>
                <a:latin typeface="-apple-system"/>
              </a:rPr>
              <a:t>​ Puede alcanzar los 30cm de longitud.</a:t>
            </a:r>
            <a:r>
              <a:rPr lang="es-MX" sz="2400" b="0" i="0" u="none" strike="noStrike" baseline="30000" dirty="0">
                <a:solidFill>
                  <a:srgbClr val="202122"/>
                </a:solidFill>
                <a:effectLst/>
                <a:latin typeface="-apple-system"/>
                <a:hlinkClick r:id="rId4"/>
              </a:rPr>
              <a:t>[3]</a:t>
            </a:r>
            <a:r>
              <a:rPr lang="es-MX" sz="2400" b="0" i="0" u="none" strike="noStrike" dirty="0">
                <a:solidFill>
                  <a:srgbClr val="202122"/>
                </a:solidFill>
                <a:effectLst/>
                <a:latin typeface="-apple-system"/>
              </a:rPr>
              <a:t>​ No tiene huesos ni dientes.</a:t>
            </a:r>
            <a:r>
              <a:rPr lang="es-MX" sz="2400" b="0" i="0" u="none" strike="noStrike" baseline="30000" dirty="0">
                <a:solidFill>
                  <a:srgbClr val="202122"/>
                </a:solidFill>
                <a:effectLst/>
                <a:latin typeface="-apple-system"/>
                <a:hlinkClick r:id="rId5"/>
              </a:rPr>
              <a:t>[4]</a:t>
            </a:r>
            <a:r>
              <a:rPr lang="es-MX" sz="2400" b="0" i="0" u="none" strike="noStrike" dirty="0">
                <a:solidFill>
                  <a:srgbClr val="202122"/>
                </a:solidFill>
                <a:effectLst/>
                <a:latin typeface="-apple-system"/>
              </a:rPr>
              <a:t>​</a:t>
            </a:r>
            <a:endParaRPr lang="es-MX" sz="2400" dirty="0"/>
          </a:p>
        </p:txBody>
      </p:sp>
    </p:spTree>
    <p:extLst>
      <p:ext uri="{BB962C8B-B14F-4D97-AF65-F5344CB8AC3E}">
        <p14:creationId xmlns:p14="http://schemas.microsoft.com/office/powerpoint/2010/main" val="27494331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11</Slides>
  <Notes>0</Notes>
  <HiddenSlides>0</HiddenSlide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Kid2 Inei</dc:creator>
  <cp:lastModifiedBy>Kid2 Inei</cp:lastModifiedBy>
  <cp:revision>1</cp:revision>
  <dcterms:created xsi:type="dcterms:W3CDTF">2024-02-18T19:05:43Z</dcterms:created>
  <dcterms:modified xsi:type="dcterms:W3CDTF">2024-02-18T20:05:57Z</dcterms:modified>
</cp:coreProperties>
</file>