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9"/>
    <p:sldId id="257" r:id="rId30"/>
    <p:sldId id="258" r:id="rId31"/>
    <p:sldId id="259" r:id="rId32"/>
    <p:sldId id="260" r:id="rId33"/>
    <p:sldId id="261" r:id="rId34"/>
    <p:sldId id="262" r:id="rId35"/>
    <p:sldId id="263" r:id="rId36"/>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Nefelibata Script" charset="1" panose="00000500000000000000"/>
      <p:regular r:id="rId10"/>
    </p:embeddedFont>
    <p:embeddedFont>
      <p:font typeface="Montserrat" charset="1" panose="00000500000000000000"/>
      <p:regular r:id="rId11"/>
    </p:embeddedFont>
    <p:embeddedFont>
      <p:font typeface="Montserrat Bold" charset="1" panose="00000800000000000000"/>
      <p:regular r:id="rId12"/>
    </p:embeddedFont>
    <p:embeddedFont>
      <p:font typeface="Montserrat Italics" charset="1" panose="00000500000000000000"/>
      <p:regular r:id="rId13"/>
    </p:embeddedFont>
    <p:embeddedFont>
      <p:font typeface="Montserrat Bold Italics" charset="1" panose="00000800000000000000"/>
      <p:regular r:id="rId14"/>
    </p:embeddedFont>
    <p:embeddedFont>
      <p:font typeface="Montserrat Thin" charset="1" panose="00000300000000000000"/>
      <p:regular r:id="rId15"/>
    </p:embeddedFont>
    <p:embeddedFont>
      <p:font typeface="Montserrat Thin Italics" charset="1" panose="00000300000000000000"/>
      <p:regular r:id="rId16"/>
    </p:embeddedFont>
    <p:embeddedFont>
      <p:font typeface="Montserrat Extra-Light" charset="1" panose="00000300000000000000"/>
      <p:regular r:id="rId17"/>
    </p:embeddedFont>
    <p:embeddedFont>
      <p:font typeface="Montserrat Extra-Light Italics" charset="1" panose="00000300000000000000"/>
      <p:regular r:id="rId18"/>
    </p:embeddedFont>
    <p:embeddedFont>
      <p:font typeface="Montserrat Light" charset="1" panose="00000400000000000000"/>
      <p:regular r:id="rId19"/>
    </p:embeddedFont>
    <p:embeddedFont>
      <p:font typeface="Montserrat Light Italics" charset="1" panose="00000400000000000000"/>
      <p:regular r:id="rId20"/>
    </p:embeddedFont>
    <p:embeddedFont>
      <p:font typeface="Montserrat Medium" charset="1" panose="00000600000000000000"/>
      <p:regular r:id="rId21"/>
    </p:embeddedFont>
    <p:embeddedFont>
      <p:font typeface="Montserrat Medium Italics" charset="1" panose="00000600000000000000"/>
      <p:regular r:id="rId22"/>
    </p:embeddedFont>
    <p:embeddedFont>
      <p:font typeface="Montserrat Semi-Bold" charset="1" panose="00000700000000000000"/>
      <p:regular r:id="rId23"/>
    </p:embeddedFont>
    <p:embeddedFont>
      <p:font typeface="Montserrat Semi-Bold Italics" charset="1" panose="00000700000000000000"/>
      <p:regular r:id="rId24"/>
    </p:embeddedFont>
    <p:embeddedFont>
      <p:font typeface="Montserrat Ultra-Bold" charset="1" panose="00000900000000000000"/>
      <p:regular r:id="rId25"/>
    </p:embeddedFont>
    <p:embeddedFont>
      <p:font typeface="Montserrat Ultra-Bold Italics" charset="1" panose="00000900000000000000"/>
      <p:regular r:id="rId26"/>
    </p:embeddedFont>
    <p:embeddedFont>
      <p:font typeface="Montserrat Heavy" charset="1" panose="00000A00000000000000"/>
      <p:regular r:id="rId27"/>
    </p:embeddedFont>
    <p:embeddedFont>
      <p:font typeface="Montserrat Heavy Italics" charset="1" panose="00000A0000000000000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slides/slide1.xml" Type="http://schemas.openxmlformats.org/officeDocument/2006/relationships/slide"/><Relationship Id="rId3" Target="viewProps.xml" Type="http://schemas.openxmlformats.org/officeDocument/2006/relationships/viewProps"/><Relationship Id="rId30" Target="slides/slide2.xml" Type="http://schemas.openxmlformats.org/officeDocument/2006/relationships/slide"/><Relationship Id="rId31" Target="slides/slide3.xml" Type="http://schemas.openxmlformats.org/officeDocument/2006/relationships/slide"/><Relationship Id="rId32" Target="slides/slide4.xml" Type="http://schemas.openxmlformats.org/officeDocument/2006/relationships/slide"/><Relationship Id="rId33" Target="slides/slide5.xml" Type="http://schemas.openxmlformats.org/officeDocument/2006/relationships/slide"/><Relationship Id="rId34" Target="slides/slide6.xml" Type="http://schemas.openxmlformats.org/officeDocument/2006/relationships/slide"/><Relationship Id="rId35" Target="slides/slide7.xml" Type="http://schemas.openxmlformats.org/officeDocument/2006/relationships/slide"/><Relationship Id="rId36" Target="slides/slide8.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9.jpe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10.jpeg" Type="http://schemas.openxmlformats.org/officeDocument/2006/relationships/image"/><Relationship Id="rId7" Target="../media/image11.png" Type="http://schemas.openxmlformats.org/officeDocument/2006/relationships/image"/><Relationship Id="rId8" Target="../media/image12.sv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jpeg" Type="http://schemas.openxmlformats.org/officeDocument/2006/relationships/image"/><Relationship Id="rId4" Target="../media/image15.png" Type="http://schemas.openxmlformats.org/officeDocument/2006/relationships/image"/><Relationship Id="rId5" Target="../media/image16.png" Type="http://schemas.openxmlformats.org/officeDocument/2006/relationships/image"/><Relationship Id="rId6" Target="../media/image17.sv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14.jpe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18.png" Type="http://schemas.openxmlformats.org/officeDocument/2006/relationships/image"/><Relationship Id="rId5" Target="../media/image19.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86934" y="5143500"/>
            <a:ext cx="4220521" cy="5549765"/>
          </a:xfrm>
          <a:custGeom>
            <a:avLst/>
            <a:gdLst/>
            <a:ahLst/>
            <a:cxnLst/>
            <a:rect r="r" b="b" t="t" l="l"/>
            <a:pathLst>
              <a:path h="5549765" w="4220521">
                <a:moveTo>
                  <a:pt x="0" y="0"/>
                </a:moveTo>
                <a:lnTo>
                  <a:pt x="4220521" y="0"/>
                </a:lnTo>
                <a:lnTo>
                  <a:pt x="4220521" y="5549765"/>
                </a:lnTo>
                <a:lnTo>
                  <a:pt x="0" y="5549765"/>
                </a:lnTo>
                <a:lnTo>
                  <a:pt x="0" y="0"/>
                </a:lnTo>
                <a:close/>
              </a:path>
            </a:pathLst>
          </a:custGeom>
          <a:blipFill>
            <a:blip r:embed="rId2">
              <a:extLst>
                <a:ext uri="{96DAC541-7B7A-43D3-8B79-37D633B846F1}">
                  <asvg:svgBlip xmlns:asvg="http://schemas.microsoft.com/office/drawing/2016/SVG/main" r:embed="rId3"/>
                </a:ext>
              </a:extLst>
            </a:blip>
            <a:stretch>
              <a:fillRect l="-12957" t="0" r="0" b="-17285"/>
            </a:stretch>
          </a:blipFill>
        </p:spPr>
      </p:sp>
      <p:sp>
        <p:nvSpPr>
          <p:cNvPr name="Freeform 3" id="3"/>
          <p:cNvSpPr/>
          <p:nvPr/>
        </p:nvSpPr>
        <p:spPr>
          <a:xfrm flipH="false" flipV="false" rot="0">
            <a:off x="9562951" y="6045100"/>
            <a:ext cx="8901618" cy="4413007"/>
          </a:xfrm>
          <a:custGeom>
            <a:avLst/>
            <a:gdLst/>
            <a:ahLst/>
            <a:cxnLst/>
            <a:rect r="r" b="b" t="t" l="l"/>
            <a:pathLst>
              <a:path h="4413007" w="8901618">
                <a:moveTo>
                  <a:pt x="0" y="0"/>
                </a:moveTo>
                <a:lnTo>
                  <a:pt x="8901618" y="0"/>
                </a:lnTo>
                <a:lnTo>
                  <a:pt x="8901618" y="4413007"/>
                </a:lnTo>
                <a:lnTo>
                  <a:pt x="0" y="4413007"/>
                </a:lnTo>
                <a:lnTo>
                  <a:pt x="0" y="0"/>
                </a:lnTo>
                <a:close/>
              </a:path>
            </a:pathLst>
          </a:custGeom>
          <a:blipFill>
            <a:blip r:embed="rId4">
              <a:extLst>
                <a:ext uri="{96DAC541-7B7A-43D3-8B79-37D633B846F1}">
                  <asvg:svgBlip xmlns:asvg="http://schemas.microsoft.com/office/drawing/2016/SVG/main" r:embed="rId5"/>
                </a:ext>
              </a:extLst>
            </a:blip>
            <a:stretch>
              <a:fillRect l="-11347" t="0" r="-51279" b="-225057"/>
            </a:stretch>
          </a:blipFill>
        </p:spPr>
      </p:sp>
      <p:sp>
        <p:nvSpPr>
          <p:cNvPr name="Freeform 4" id="4"/>
          <p:cNvSpPr/>
          <p:nvPr/>
        </p:nvSpPr>
        <p:spPr>
          <a:xfrm flipH="false" flipV="false" rot="0">
            <a:off x="14205024" y="-274519"/>
            <a:ext cx="4224655" cy="5088964"/>
          </a:xfrm>
          <a:custGeom>
            <a:avLst/>
            <a:gdLst/>
            <a:ahLst/>
            <a:cxnLst/>
            <a:rect r="r" b="b" t="t" l="l"/>
            <a:pathLst>
              <a:path h="5088964" w="4224655">
                <a:moveTo>
                  <a:pt x="0" y="0"/>
                </a:moveTo>
                <a:lnTo>
                  <a:pt x="4224655" y="0"/>
                </a:lnTo>
                <a:lnTo>
                  <a:pt x="4224655" y="5088964"/>
                </a:lnTo>
                <a:lnTo>
                  <a:pt x="0" y="5088964"/>
                </a:lnTo>
                <a:lnTo>
                  <a:pt x="0" y="0"/>
                </a:lnTo>
                <a:close/>
              </a:path>
            </a:pathLst>
          </a:custGeom>
          <a:blipFill>
            <a:blip r:embed="rId6">
              <a:extLst>
                <a:ext uri="{96DAC541-7B7A-43D3-8B79-37D633B846F1}">
                  <asvg:svgBlip xmlns:asvg="http://schemas.microsoft.com/office/drawing/2016/SVG/main" r:embed="rId7"/>
                </a:ext>
              </a:extLst>
            </a:blip>
            <a:stretch>
              <a:fillRect l="0" t="-24379" r="-51199" b="0"/>
            </a:stretch>
          </a:blipFill>
        </p:spPr>
      </p:sp>
      <p:sp>
        <p:nvSpPr>
          <p:cNvPr name="Freeform 5" id="5"/>
          <p:cNvSpPr/>
          <p:nvPr/>
        </p:nvSpPr>
        <p:spPr>
          <a:xfrm flipH="false" flipV="false" rot="-5400000">
            <a:off x="14599178" y="-1260399"/>
            <a:ext cx="2375343" cy="5215878"/>
          </a:xfrm>
          <a:custGeom>
            <a:avLst/>
            <a:gdLst/>
            <a:ahLst/>
            <a:cxnLst/>
            <a:rect r="r" b="b" t="t" l="l"/>
            <a:pathLst>
              <a:path h="5215878" w="2375343">
                <a:moveTo>
                  <a:pt x="0" y="0"/>
                </a:moveTo>
                <a:lnTo>
                  <a:pt x="2375343" y="0"/>
                </a:lnTo>
                <a:lnTo>
                  <a:pt x="2375343" y="5215878"/>
                </a:lnTo>
                <a:lnTo>
                  <a:pt x="0" y="5215878"/>
                </a:lnTo>
                <a:lnTo>
                  <a:pt x="0" y="0"/>
                </a:lnTo>
                <a:close/>
              </a:path>
            </a:pathLst>
          </a:custGeom>
          <a:blipFill>
            <a:blip r:embed="rId8">
              <a:extLst>
                <a:ext uri="{96DAC541-7B7A-43D3-8B79-37D633B846F1}">
                  <asvg:svgBlip xmlns:asvg="http://schemas.microsoft.com/office/drawing/2016/SVG/main" r:embed="rId9"/>
                </a:ext>
              </a:extLst>
            </a:blip>
            <a:stretch>
              <a:fillRect l="0" t="0" r="0" b="-15425"/>
            </a:stretch>
          </a:blipFill>
        </p:spPr>
      </p:sp>
      <p:sp>
        <p:nvSpPr>
          <p:cNvPr name="TextBox 6" id="6"/>
          <p:cNvSpPr txBox="true"/>
          <p:nvPr/>
        </p:nvSpPr>
        <p:spPr>
          <a:xfrm rot="0">
            <a:off x="5871181" y="5664573"/>
            <a:ext cx="6545637" cy="778756"/>
          </a:xfrm>
          <a:prstGeom prst="rect">
            <a:avLst/>
          </a:prstGeom>
        </p:spPr>
        <p:txBody>
          <a:bodyPr anchor="t" rtlCol="false" tIns="0" lIns="0" bIns="0" rIns="0">
            <a:spAutoFit/>
          </a:bodyPr>
          <a:lstStyle/>
          <a:p>
            <a:pPr algn="ctr">
              <a:lnSpc>
                <a:spcPts val="6426"/>
              </a:lnSpc>
              <a:spcBef>
                <a:spcPct val="0"/>
              </a:spcBef>
            </a:pPr>
            <a:r>
              <a:rPr lang="en-US" sz="4590">
                <a:solidFill>
                  <a:srgbClr val="536050"/>
                </a:solidFill>
                <a:latin typeface="Montserrat"/>
              </a:rPr>
              <a:t>SOMMERFELD</a:t>
            </a:r>
          </a:p>
        </p:txBody>
      </p:sp>
      <p:sp>
        <p:nvSpPr>
          <p:cNvPr name="Freeform 7" id="7"/>
          <p:cNvSpPr/>
          <p:nvPr/>
        </p:nvSpPr>
        <p:spPr>
          <a:xfrm flipH="false" flipV="false" rot="-10800000">
            <a:off x="-201710" y="-274519"/>
            <a:ext cx="8059646" cy="4598025"/>
          </a:xfrm>
          <a:custGeom>
            <a:avLst/>
            <a:gdLst/>
            <a:ahLst/>
            <a:cxnLst/>
            <a:rect r="r" b="b" t="t" l="l"/>
            <a:pathLst>
              <a:path h="4598025" w="8059646">
                <a:moveTo>
                  <a:pt x="0" y="0"/>
                </a:moveTo>
                <a:lnTo>
                  <a:pt x="8059646" y="0"/>
                </a:lnTo>
                <a:lnTo>
                  <a:pt x="8059646" y="4598025"/>
                </a:lnTo>
                <a:lnTo>
                  <a:pt x="0" y="4598025"/>
                </a:lnTo>
                <a:lnTo>
                  <a:pt x="0" y="0"/>
                </a:lnTo>
                <a:close/>
              </a:path>
            </a:pathLst>
          </a:custGeom>
          <a:blipFill>
            <a:blip r:embed="rId4">
              <a:extLst>
                <a:ext uri="{96DAC541-7B7A-43D3-8B79-37D633B846F1}">
                  <asvg:svgBlip xmlns:asvg="http://schemas.microsoft.com/office/drawing/2016/SVG/main" r:embed="rId5"/>
                </a:ext>
              </a:extLst>
            </a:blip>
            <a:stretch>
              <a:fillRect l="-14658" t="0" r="-64957" b="-211977"/>
            </a:stretch>
          </a:blipFill>
        </p:spPr>
      </p:sp>
      <p:sp>
        <p:nvSpPr>
          <p:cNvPr name="TextBox 8" id="8"/>
          <p:cNvSpPr txBox="true"/>
          <p:nvPr/>
        </p:nvSpPr>
        <p:spPr>
          <a:xfrm rot="0">
            <a:off x="1970648" y="2662378"/>
            <a:ext cx="14346703" cy="3087919"/>
          </a:xfrm>
          <a:prstGeom prst="rect">
            <a:avLst/>
          </a:prstGeom>
        </p:spPr>
        <p:txBody>
          <a:bodyPr anchor="t" rtlCol="false" tIns="0" lIns="0" bIns="0" rIns="0">
            <a:spAutoFit/>
          </a:bodyPr>
          <a:lstStyle/>
          <a:p>
            <a:pPr algn="ctr">
              <a:lnSpc>
                <a:spcPts val="25295"/>
              </a:lnSpc>
            </a:pPr>
            <a:r>
              <a:rPr lang="en-US" sz="18067">
                <a:solidFill>
                  <a:srgbClr val="000000"/>
                </a:solidFill>
                <a:latin typeface="Nefelibata Script"/>
              </a:rPr>
              <a:t>Modelo atómico</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EDF1DC"/>
        </a:solidFill>
      </p:bgPr>
    </p:bg>
    <p:spTree>
      <p:nvGrpSpPr>
        <p:cNvPr id="1" name=""/>
        <p:cNvGrpSpPr/>
        <p:nvPr/>
      </p:nvGrpSpPr>
      <p:grpSpPr>
        <a:xfrm>
          <a:off x="0" y="0"/>
          <a:ext cx="0" cy="0"/>
          <a:chOff x="0" y="0"/>
          <a:chExt cx="0" cy="0"/>
        </a:xfrm>
      </p:grpSpPr>
      <p:sp>
        <p:nvSpPr>
          <p:cNvPr name="TextBox 2" id="2"/>
          <p:cNvSpPr txBox="true"/>
          <p:nvPr/>
        </p:nvSpPr>
        <p:spPr>
          <a:xfrm rot="0">
            <a:off x="3172718" y="3998976"/>
            <a:ext cx="11942564" cy="2250949"/>
          </a:xfrm>
          <a:prstGeom prst="rect">
            <a:avLst/>
          </a:prstGeom>
        </p:spPr>
        <p:txBody>
          <a:bodyPr anchor="t" rtlCol="false" tIns="0" lIns="0" bIns="0" rIns="0">
            <a:spAutoFit/>
          </a:bodyPr>
          <a:lstStyle/>
          <a:p>
            <a:pPr algn="ctr" marL="0" indent="0" lvl="0">
              <a:lnSpc>
                <a:spcPts val="8945"/>
              </a:lnSpc>
            </a:pPr>
            <a:r>
              <a:rPr lang="en-US" sz="7099">
                <a:solidFill>
                  <a:srgbClr val="536050"/>
                </a:solidFill>
                <a:latin typeface="Nefelibata Script"/>
              </a:rPr>
              <a:t>El modelo atómico de sommerfeld fue hecho por Arnold Sommerfeld</a:t>
            </a:r>
          </a:p>
        </p:txBody>
      </p:sp>
      <p:sp>
        <p:nvSpPr>
          <p:cNvPr name="Freeform 3" id="3"/>
          <p:cNvSpPr/>
          <p:nvPr/>
        </p:nvSpPr>
        <p:spPr>
          <a:xfrm flipH="false" flipV="false" rot="5400000">
            <a:off x="947474" y="6391458"/>
            <a:ext cx="2974268" cy="5477768"/>
          </a:xfrm>
          <a:custGeom>
            <a:avLst/>
            <a:gdLst/>
            <a:ahLst/>
            <a:cxnLst/>
            <a:rect r="r" b="b" t="t" l="l"/>
            <a:pathLst>
              <a:path h="5477768" w="2974268">
                <a:moveTo>
                  <a:pt x="0" y="0"/>
                </a:moveTo>
                <a:lnTo>
                  <a:pt x="2974269" y="0"/>
                </a:lnTo>
                <a:lnTo>
                  <a:pt x="2974269" y="5477768"/>
                </a:lnTo>
                <a:lnTo>
                  <a:pt x="0" y="5477768"/>
                </a:lnTo>
                <a:lnTo>
                  <a:pt x="0" y="0"/>
                </a:lnTo>
                <a:close/>
              </a:path>
            </a:pathLst>
          </a:custGeom>
          <a:blipFill>
            <a:blip r:embed="rId2">
              <a:extLst>
                <a:ext uri="{96DAC541-7B7A-43D3-8B79-37D633B846F1}">
                  <asvg:svgBlip xmlns:asvg="http://schemas.microsoft.com/office/drawing/2016/SVG/main" r:embed="rId3"/>
                </a:ext>
              </a:extLst>
            </a:blip>
            <a:stretch>
              <a:fillRect l="0" t="-15583" r="-355955" b="-129735"/>
            </a:stretch>
          </a:blipFill>
        </p:spPr>
      </p:sp>
      <p:sp>
        <p:nvSpPr>
          <p:cNvPr name="Freeform 4" id="4"/>
          <p:cNvSpPr/>
          <p:nvPr/>
        </p:nvSpPr>
        <p:spPr>
          <a:xfrm flipH="false" flipV="false" rot="-5400000">
            <a:off x="14945963" y="5462690"/>
            <a:ext cx="2375343" cy="5215878"/>
          </a:xfrm>
          <a:custGeom>
            <a:avLst/>
            <a:gdLst/>
            <a:ahLst/>
            <a:cxnLst/>
            <a:rect r="r" b="b" t="t" l="l"/>
            <a:pathLst>
              <a:path h="5215878" w="2375343">
                <a:moveTo>
                  <a:pt x="0" y="0"/>
                </a:moveTo>
                <a:lnTo>
                  <a:pt x="2375343" y="0"/>
                </a:lnTo>
                <a:lnTo>
                  <a:pt x="2375343" y="5215877"/>
                </a:lnTo>
                <a:lnTo>
                  <a:pt x="0" y="5215877"/>
                </a:lnTo>
                <a:lnTo>
                  <a:pt x="0" y="0"/>
                </a:lnTo>
                <a:close/>
              </a:path>
            </a:pathLst>
          </a:custGeom>
          <a:blipFill>
            <a:blip r:embed="rId4">
              <a:extLst>
                <a:ext uri="{96DAC541-7B7A-43D3-8B79-37D633B846F1}">
                  <asvg:svgBlip xmlns:asvg="http://schemas.microsoft.com/office/drawing/2016/SVG/main" r:embed="rId5"/>
                </a:ext>
              </a:extLst>
            </a:blip>
            <a:stretch>
              <a:fillRect l="0" t="0" r="0" b="-15425"/>
            </a:stretch>
          </a:blipFill>
        </p:spPr>
      </p:sp>
      <p:sp>
        <p:nvSpPr>
          <p:cNvPr name="Freeform 5" id="5"/>
          <p:cNvSpPr/>
          <p:nvPr/>
        </p:nvSpPr>
        <p:spPr>
          <a:xfrm flipH="false" flipV="false" rot="5400000">
            <a:off x="1246937" y="-391567"/>
            <a:ext cx="2375343" cy="5215878"/>
          </a:xfrm>
          <a:custGeom>
            <a:avLst/>
            <a:gdLst/>
            <a:ahLst/>
            <a:cxnLst/>
            <a:rect r="r" b="b" t="t" l="l"/>
            <a:pathLst>
              <a:path h="5215878" w="2375343">
                <a:moveTo>
                  <a:pt x="0" y="0"/>
                </a:moveTo>
                <a:lnTo>
                  <a:pt x="2375343" y="0"/>
                </a:lnTo>
                <a:lnTo>
                  <a:pt x="2375343" y="5215877"/>
                </a:lnTo>
                <a:lnTo>
                  <a:pt x="0" y="5215877"/>
                </a:lnTo>
                <a:lnTo>
                  <a:pt x="0" y="0"/>
                </a:lnTo>
                <a:close/>
              </a:path>
            </a:pathLst>
          </a:custGeom>
          <a:blipFill>
            <a:blip r:embed="rId4">
              <a:extLst>
                <a:ext uri="{96DAC541-7B7A-43D3-8B79-37D633B846F1}">
                  <asvg:svgBlip xmlns:asvg="http://schemas.microsoft.com/office/drawing/2016/SVG/main" r:embed="rId5"/>
                </a:ext>
              </a:extLst>
            </a:blip>
            <a:stretch>
              <a:fillRect l="0" t="0" r="0" b="-15425"/>
            </a:stretch>
          </a:blipFill>
        </p:spPr>
      </p:sp>
      <p:sp>
        <p:nvSpPr>
          <p:cNvPr name="Freeform 6" id="6"/>
          <p:cNvSpPr/>
          <p:nvPr/>
        </p:nvSpPr>
        <p:spPr>
          <a:xfrm flipH="false" flipV="false" rot="-5400000">
            <a:off x="14487841" y="-1882473"/>
            <a:ext cx="2750205" cy="6040618"/>
          </a:xfrm>
          <a:custGeom>
            <a:avLst/>
            <a:gdLst/>
            <a:ahLst/>
            <a:cxnLst/>
            <a:rect r="r" b="b" t="t" l="l"/>
            <a:pathLst>
              <a:path h="6040618" w="2750205">
                <a:moveTo>
                  <a:pt x="0" y="0"/>
                </a:moveTo>
                <a:lnTo>
                  <a:pt x="2750204" y="0"/>
                </a:lnTo>
                <a:lnTo>
                  <a:pt x="2750204" y="6040618"/>
                </a:lnTo>
                <a:lnTo>
                  <a:pt x="0" y="6040618"/>
                </a:lnTo>
                <a:lnTo>
                  <a:pt x="0" y="0"/>
                </a:lnTo>
                <a:close/>
              </a:path>
            </a:pathLst>
          </a:custGeom>
          <a:blipFill>
            <a:blip r:embed="rId2">
              <a:extLst>
                <a:ext uri="{96DAC541-7B7A-43D3-8B79-37D633B846F1}">
                  <asvg:svgBlip xmlns:asvg="http://schemas.microsoft.com/office/drawing/2016/SVG/main" r:embed="rId3"/>
                </a:ext>
              </a:extLst>
            </a:blip>
            <a:stretch>
              <a:fillRect l="0" t="-14131" r="-393102" b="-108329"/>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C8D495"/>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10825550" y="-1614712"/>
            <a:ext cx="5940240" cy="9169663"/>
          </a:xfrm>
          <a:custGeom>
            <a:avLst/>
            <a:gdLst/>
            <a:ahLst/>
            <a:cxnLst/>
            <a:rect r="r" b="b" t="t" l="l"/>
            <a:pathLst>
              <a:path h="9169663" w="5940240">
                <a:moveTo>
                  <a:pt x="0" y="0"/>
                </a:moveTo>
                <a:lnTo>
                  <a:pt x="5940240" y="0"/>
                </a:lnTo>
                <a:lnTo>
                  <a:pt x="5940240" y="9169664"/>
                </a:lnTo>
                <a:lnTo>
                  <a:pt x="0" y="9169664"/>
                </a:lnTo>
                <a:lnTo>
                  <a:pt x="0" y="0"/>
                </a:lnTo>
                <a:close/>
              </a:path>
            </a:pathLst>
          </a:custGeom>
          <a:blipFill>
            <a:blip r:embed="rId2">
              <a:extLst>
                <a:ext uri="{96DAC541-7B7A-43D3-8B79-37D633B846F1}">
                  <asvg:svgBlip xmlns:asvg="http://schemas.microsoft.com/office/drawing/2016/SVG/main" r:embed="rId3"/>
                </a:ext>
              </a:extLst>
            </a:blip>
            <a:stretch>
              <a:fillRect l="-1139" t="-5020" r="-120261" b="-37101"/>
            </a:stretch>
          </a:blipFill>
        </p:spPr>
      </p:sp>
      <p:grpSp>
        <p:nvGrpSpPr>
          <p:cNvPr name="Group 3" id="3"/>
          <p:cNvGrpSpPr>
            <a:grpSpLocks noChangeAspect="true"/>
          </p:cNvGrpSpPr>
          <p:nvPr/>
        </p:nvGrpSpPr>
        <p:grpSpPr>
          <a:xfrm rot="0">
            <a:off x="10332040" y="1299302"/>
            <a:ext cx="6927260" cy="9921598"/>
            <a:chOff x="0" y="0"/>
            <a:chExt cx="4433570" cy="6350000"/>
          </a:xfrm>
        </p:grpSpPr>
        <p:sp>
          <p:nvSpPr>
            <p:cNvPr name="Freeform 4" id="4"/>
            <p:cNvSpPr/>
            <p:nvPr/>
          </p:nvSpPr>
          <p:spPr>
            <a:xfrm flipH="false" flipV="false" rot="0">
              <a:off x="0" y="0"/>
              <a:ext cx="4433570" cy="6350000"/>
            </a:xfrm>
            <a:custGeom>
              <a:avLst/>
              <a:gdLst/>
              <a:ahLst/>
              <a:cxnLst/>
              <a:rect r="r" b="b" t="t" l="l"/>
              <a:pathLst>
                <a:path h="6350000" w="4433570">
                  <a:moveTo>
                    <a:pt x="2217420" y="0"/>
                  </a:moveTo>
                  <a:lnTo>
                    <a:pt x="2217420" y="0"/>
                  </a:lnTo>
                  <a:cubicBezTo>
                    <a:pt x="3441700" y="0"/>
                    <a:pt x="4433570" y="993140"/>
                    <a:pt x="4433570" y="2217420"/>
                  </a:cubicBezTo>
                  <a:lnTo>
                    <a:pt x="4433570" y="6350000"/>
                  </a:lnTo>
                  <a:lnTo>
                    <a:pt x="4433570" y="6350000"/>
                  </a:lnTo>
                  <a:lnTo>
                    <a:pt x="0" y="6350000"/>
                  </a:lnTo>
                  <a:lnTo>
                    <a:pt x="0" y="6350000"/>
                  </a:lnTo>
                  <a:lnTo>
                    <a:pt x="0" y="2217420"/>
                  </a:lnTo>
                  <a:cubicBezTo>
                    <a:pt x="0" y="993140"/>
                    <a:pt x="993140" y="0"/>
                    <a:pt x="2217420" y="0"/>
                  </a:cubicBezTo>
                  <a:close/>
                </a:path>
              </a:pathLst>
            </a:custGeom>
            <a:blipFill>
              <a:blip r:embed="rId4"/>
              <a:stretch>
                <a:fillRect l="0" t="-6728" r="0" b="-6728"/>
              </a:stretch>
            </a:blipFill>
          </p:spPr>
        </p:sp>
      </p:grpSp>
      <p:sp>
        <p:nvSpPr>
          <p:cNvPr name="Freeform 5" id="5"/>
          <p:cNvSpPr/>
          <p:nvPr/>
        </p:nvSpPr>
        <p:spPr>
          <a:xfrm flipH="false" flipV="false" rot="0">
            <a:off x="9625201" y="6999264"/>
            <a:ext cx="1704314" cy="3422863"/>
          </a:xfrm>
          <a:custGeom>
            <a:avLst/>
            <a:gdLst/>
            <a:ahLst/>
            <a:cxnLst/>
            <a:rect r="r" b="b" t="t" l="l"/>
            <a:pathLst>
              <a:path h="3422863" w="1704314">
                <a:moveTo>
                  <a:pt x="0" y="0"/>
                </a:moveTo>
                <a:lnTo>
                  <a:pt x="1704314" y="0"/>
                </a:lnTo>
                <a:lnTo>
                  <a:pt x="1704314" y="3422863"/>
                </a:lnTo>
                <a:lnTo>
                  <a:pt x="0" y="3422863"/>
                </a:lnTo>
                <a:lnTo>
                  <a:pt x="0" y="0"/>
                </a:lnTo>
                <a:close/>
              </a:path>
            </a:pathLst>
          </a:custGeom>
          <a:blipFill>
            <a:blip r:embed="rId5">
              <a:extLst>
                <a:ext uri="{96DAC541-7B7A-43D3-8B79-37D633B846F1}">
                  <asvg:svgBlip xmlns:asvg="http://schemas.microsoft.com/office/drawing/2016/SVG/main" r:embed="rId6"/>
                </a:ext>
              </a:extLst>
            </a:blip>
            <a:stretch>
              <a:fillRect l="0" t="0" r="-39372" b="-75889"/>
            </a:stretch>
          </a:blipFill>
        </p:spPr>
      </p:sp>
      <p:sp>
        <p:nvSpPr>
          <p:cNvPr name="Freeform 6" id="6"/>
          <p:cNvSpPr/>
          <p:nvPr/>
        </p:nvSpPr>
        <p:spPr>
          <a:xfrm flipH="false" flipV="false" rot="-5400000">
            <a:off x="2279224" y="6468249"/>
            <a:ext cx="1507833" cy="6399922"/>
          </a:xfrm>
          <a:custGeom>
            <a:avLst/>
            <a:gdLst/>
            <a:ahLst/>
            <a:cxnLst/>
            <a:rect r="r" b="b" t="t" l="l"/>
            <a:pathLst>
              <a:path h="6399922" w="1507833">
                <a:moveTo>
                  <a:pt x="0" y="0"/>
                </a:moveTo>
                <a:lnTo>
                  <a:pt x="1507834" y="0"/>
                </a:lnTo>
                <a:lnTo>
                  <a:pt x="1507834" y="6399922"/>
                </a:lnTo>
                <a:lnTo>
                  <a:pt x="0" y="6399922"/>
                </a:lnTo>
                <a:lnTo>
                  <a:pt x="0" y="0"/>
                </a:lnTo>
                <a:close/>
              </a:path>
            </a:pathLst>
          </a:custGeom>
          <a:blipFill>
            <a:blip r:embed="rId2">
              <a:extLst>
                <a:ext uri="{96DAC541-7B7A-43D3-8B79-37D633B846F1}">
                  <asvg:svgBlip xmlns:asvg="http://schemas.microsoft.com/office/drawing/2016/SVG/main" r:embed="rId3"/>
                </a:ext>
              </a:extLst>
            </a:blip>
            <a:stretch>
              <a:fillRect l="-512153" t="-28200" r="0" b="-14713"/>
            </a:stretch>
          </a:blipFill>
        </p:spPr>
      </p:sp>
      <p:sp>
        <p:nvSpPr>
          <p:cNvPr name="Freeform 7" id="7"/>
          <p:cNvSpPr/>
          <p:nvPr/>
        </p:nvSpPr>
        <p:spPr>
          <a:xfrm flipH="true" flipV="false" rot="-2020326">
            <a:off x="15503811" y="1038809"/>
            <a:ext cx="2175985" cy="5515169"/>
          </a:xfrm>
          <a:custGeom>
            <a:avLst/>
            <a:gdLst/>
            <a:ahLst/>
            <a:cxnLst/>
            <a:rect r="r" b="b" t="t" l="l"/>
            <a:pathLst>
              <a:path h="5515169" w="2175985">
                <a:moveTo>
                  <a:pt x="2175985" y="0"/>
                </a:moveTo>
                <a:lnTo>
                  <a:pt x="0" y="0"/>
                </a:lnTo>
                <a:lnTo>
                  <a:pt x="0" y="5515169"/>
                </a:lnTo>
                <a:lnTo>
                  <a:pt x="2175985" y="5515169"/>
                </a:lnTo>
                <a:lnTo>
                  <a:pt x="2175985"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8" id="8"/>
          <p:cNvSpPr txBox="true"/>
          <p:nvPr/>
        </p:nvSpPr>
        <p:spPr>
          <a:xfrm rot="0">
            <a:off x="1926594" y="1362952"/>
            <a:ext cx="5753094" cy="981456"/>
          </a:xfrm>
          <a:prstGeom prst="rect">
            <a:avLst/>
          </a:prstGeom>
        </p:spPr>
        <p:txBody>
          <a:bodyPr anchor="t" rtlCol="false" tIns="0" lIns="0" bIns="0" rIns="0">
            <a:spAutoFit/>
          </a:bodyPr>
          <a:lstStyle/>
          <a:p>
            <a:pPr marL="0" indent="0" lvl="0">
              <a:lnSpc>
                <a:spcPts val="7811"/>
              </a:lnSpc>
              <a:spcBef>
                <a:spcPct val="0"/>
              </a:spcBef>
            </a:pPr>
            <a:r>
              <a:rPr lang="en-US" sz="6199">
                <a:solidFill>
                  <a:srgbClr val="000000"/>
                </a:solidFill>
                <a:latin typeface="Nefelibata Script"/>
              </a:rPr>
              <a:t>¿Qué es</a:t>
            </a:r>
            <a:r>
              <a:rPr lang="en-US" sz="6199" u="none">
                <a:solidFill>
                  <a:srgbClr val="000000"/>
                </a:solidFill>
                <a:latin typeface="Nefelibata Script"/>
              </a:rPr>
              <a:t>? </a:t>
            </a:r>
          </a:p>
        </p:txBody>
      </p:sp>
      <p:sp>
        <p:nvSpPr>
          <p:cNvPr name="TextBox 9" id="9"/>
          <p:cNvSpPr txBox="true"/>
          <p:nvPr/>
        </p:nvSpPr>
        <p:spPr>
          <a:xfrm rot="0">
            <a:off x="1926594" y="2608785"/>
            <a:ext cx="7426747" cy="4930806"/>
          </a:xfrm>
          <a:prstGeom prst="rect">
            <a:avLst/>
          </a:prstGeom>
        </p:spPr>
        <p:txBody>
          <a:bodyPr anchor="t" rtlCol="false" tIns="0" lIns="0" bIns="0" rIns="0">
            <a:spAutoFit/>
          </a:bodyPr>
          <a:lstStyle/>
          <a:p>
            <a:pPr>
              <a:lnSpc>
                <a:spcPts val="4898"/>
              </a:lnSpc>
              <a:spcBef>
                <a:spcPct val="0"/>
              </a:spcBef>
            </a:pPr>
            <a:r>
              <a:rPr lang="en-US" sz="3498">
                <a:solidFill>
                  <a:srgbClr val="000000"/>
                </a:solidFill>
                <a:latin typeface="Montserrat"/>
              </a:rPr>
              <a:t>Fue propuesto por Arnold Sommerfeld para intentar cubrir las deficiencias que presentaba el modelo de Bohr. Por lo tanto, es una versión relatevistadel modelo de Rutherford-Bohr y se basó, en parte, en los postulados relativistas de Albert Einstein.</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EDF1DC"/>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12399523" y="-2161708"/>
            <a:ext cx="4106764" cy="7947909"/>
          </a:xfrm>
          <a:custGeom>
            <a:avLst/>
            <a:gdLst/>
            <a:ahLst/>
            <a:cxnLst/>
            <a:rect r="r" b="b" t="t" l="l"/>
            <a:pathLst>
              <a:path h="7947909" w="4106764">
                <a:moveTo>
                  <a:pt x="0" y="0"/>
                </a:moveTo>
                <a:lnTo>
                  <a:pt x="4106764" y="0"/>
                </a:lnTo>
                <a:lnTo>
                  <a:pt x="4106764" y="7947910"/>
                </a:lnTo>
                <a:lnTo>
                  <a:pt x="0" y="7947910"/>
                </a:lnTo>
                <a:lnTo>
                  <a:pt x="0" y="0"/>
                </a:lnTo>
                <a:close/>
              </a:path>
            </a:pathLst>
          </a:custGeom>
          <a:blipFill>
            <a:blip r:embed="rId2">
              <a:extLst>
                <a:ext uri="{96DAC541-7B7A-43D3-8B79-37D633B846F1}">
                  <asvg:svgBlip xmlns:asvg="http://schemas.microsoft.com/office/drawing/2016/SVG/main" r:embed="rId3"/>
                </a:ext>
              </a:extLst>
            </a:blip>
            <a:stretch>
              <a:fillRect l="-118978" t="0" r="0" b="-12119"/>
            </a:stretch>
          </a:blipFill>
        </p:spPr>
      </p:sp>
      <p:sp>
        <p:nvSpPr>
          <p:cNvPr name="TextBox 3" id="3"/>
          <p:cNvSpPr txBox="true"/>
          <p:nvPr/>
        </p:nvSpPr>
        <p:spPr>
          <a:xfrm rot="0">
            <a:off x="1926594" y="2044690"/>
            <a:ext cx="4063215" cy="981456"/>
          </a:xfrm>
          <a:prstGeom prst="rect">
            <a:avLst/>
          </a:prstGeom>
        </p:spPr>
        <p:txBody>
          <a:bodyPr anchor="t" rtlCol="false" tIns="0" lIns="0" bIns="0" rIns="0">
            <a:spAutoFit/>
          </a:bodyPr>
          <a:lstStyle/>
          <a:p>
            <a:pPr algn="l" marL="0" indent="0" lvl="0">
              <a:lnSpc>
                <a:spcPts val="7811"/>
              </a:lnSpc>
              <a:spcBef>
                <a:spcPct val="0"/>
              </a:spcBef>
            </a:pPr>
            <a:r>
              <a:rPr lang="en-US" sz="6199">
                <a:solidFill>
                  <a:srgbClr val="536050"/>
                </a:solidFill>
                <a:latin typeface="Nefelibata Script"/>
              </a:rPr>
              <a:t>¿Quién fue?</a:t>
            </a:r>
          </a:p>
        </p:txBody>
      </p:sp>
      <p:sp>
        <p:nvSpPr>
          <p:cNvPr name="Freeform 4" id="4"/>
          <p:cNvSpPr/>
          <p:nvPr/>
        </p:nvSpPr>
        <p:spPr>
          <a:xfrm flipH="true" flipV="false" rot="0">
            <a:off x="13554509" y="4594660"/>
            <a:ext cx="5641302" cy="7702211"/>
          </a:xfrm>
          <a:custGeom>
            <a:avLst/>
            <a:gdLst/>
            <a:ahLst/>
            <a:cxnLst/>
            <a:rect r="r" b="b" t="t" l="l"/>
            <a:pathLst>
              <a:path h="7702211" w="5641302">
                <a:moveTo>
                  <a:pt x="5641302" y="0"/>
                </a:moveTo>
                <a:lnTo>
                  <a:pt x="0" y="0"/>
                </a:lnTo>
                <a:lnTo>
                  <a:pt x="0" y="7702211"/>
                </a:lnTo>
                <a:lnTo>
                  <a:pt x="5641302" y="7702211"/>
                </a:lnTo>
                <a:lnTo>
                  <a:pt x="5641302"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5" id="5"/>
          <p:cNvGrpSpPr>
            <a:grpSpLocks noChangeAspect="true"/>
          </p:cNvGrpSpPr>
          <p:nvPr/>
        </p:nvGrpSpPr>
        <p:grpSpPr>
          <a:xfrm rot="0">
            <a:off x="8725317" y="1652420"/>
            <a:ext cx="6982160" cy="6982160"/>
            <a:chOff x="0" y="0"/>
            <a:chExt cx="6350000" cy="6350000"/>
          </a:xfrm>
        </p:grpSpPr>
        <p:sp>
          <p:nvSpPr>
            <p:cNvPr name="Freeform 6" id="6"/>
            <p:cNvSpPr/>
            <p:nvPr/>
          </p:nvSpPr>
          <p:spPr>
            <a:xfrm flipH="false" flipV="false" rot="0">
              <a:off x="0" y="0"/>
              <a:ext cx="6350000" cy="6350000"/>
            </a:xfrm>
            <a:custGeom>
              <a:avLst/>
              <a:gdLst/>
              <a:ahLst/>
              <a:cxnLst/>
              <a:rect r="r" b="b" t="t" l="l"/>
              <a:pathLst>
                <a:path h="6350000" w="6350000">
                  <a:moveTo>
                    <a:pt x="3810000" y="6350000"/>
                  </a:moveTo>
                  <a:lnTo>
                    <a:pt x="2540000" y="6350000"/>
                  </a:lnTo>
                  <a:cubicBezTo>
                    <a:pt x="1136650" y="6350000"/>
                    <a:pt x="0" y="5213350"/>
                    <a:pt x="0" y="3810000"/>
                  </a:cubicBezTo>
                  <a:lnTo>
                    <a:pt x="0" y="2540000"/>
                  </a:lnTo>
                  <a:cubicBezTo>
                    <a:pt x="0" y="1136650"/>
                    <a:pt x="1136650" y="0"/>
                    <a:pt x="2540000" y="0"/>
                  </a:cubicBezTo>
                  <a:lnTo>
                    <a:pt x="3810000" y="0"/>
                  </a:lnTo>
                  <a:cubicBezTo>
                    <a:pt x="5213350" y="0"/>
                    <a:pt x="6350000" y="1136650"/>
                    <a:pt x="6350000" y="2540000"/>
                  </a:cubicBezTo>
                  <a:lnTo>
                    <a:pt x="6350000" y="3810000"/>
                  </a:lnTo>
                  <a:cubicBezTo>
                    <a:pt x="6350000" y="5213350"/>
                    <a:pt x="5213350" y="6350000"/>
                    <a:pt x="3810000" y="6350000"/>
                  </a:cubicBezTo>
                  <a:close/>
                </a:path>
              </a:pathLst>
            </a:custGeom>
            <a:blipFill>
              <a:blip r:embed="rId6"/>
              <a:stretch>
                <a:fillRect l="0" t="-16153" r="0" b="-16153"/>
              </a:stretch>
            </a:blipFill>
          </p:spPr>
        </p:sp>
      </p:grpSp>
      <p:sp>
        <p:nvSpPr>
          <p:cNvPr name="Freeform 7" id="7"/>
          <p:cNvSpPr/>
          <p:nvPr/>
        </p:nvSpPr>
        <p:spPr>
          <a:xfrm flipH="false" flipV="false" rot="3589219">
            <a:off x="63699" y="249606"/>
            <a:ext cx="2375343" cy="3125282"/>
          </a:xfrm>
          <a:custGeom>
            <a:avLst/>
            <a:gdLst/>
            <a:ahLst/>
            <a:cxnLst/>
            <a:rect r="r" b="b" t="t" l="l"/>
            <a:pathLst>
              <a:path h="3125282" w="2375343">
                <a:moveTo>
                  <a:pt x="0" y="0"/>
                </a:moveTo>
                <a:lnTo>
                  <a:pt x="2375343" y="0"/>
                </a:lnTo>
                <a:lnTo>
                  <a:pt x="2375343" y="3125282"/>
                </a:lnTo>
                <a:lnTo>
                  <a:pt x="0" y="3125282"/>
                </a:lnTo>
                <a:lnTo>
                  <a:pt x="0" y="0"/>
                </a:lnTo>
                <a:close/>
              </a:path>
            </a:pathLst>
          </a:custGeom>
          <a:blipFill>
            <a:blip r:embed="rId7">
              <a:extLst>
                <a:ext uri="{96DAC541-7B7A-43D3-8B79-37D633B846F1}">
                  <asvg:svgBlip xmlns:asvg="http://schemas.microsoft.com/office/drawing/2016/SVG/main" r:embed="rId8"/>
                </a:ext>
              </a:extLst>
            </a:blip>
            <a:stretch>
              <a:fillRect l="0" t="0" r="0" b="-92637"/>
            </a:stretch>
          </a:blipFill>
        </p:spPr>
      </p:sp>
      <p:sp>
        <p:nvSpPr>
          <p:cNvPr name="TextBox 8" id="8"/>
          <p:cNvSpPr txBox="true"/>
          <p:nvPr/>
        </p:nvSpPr>
        <p:spPr>
          <a:xfrm rot="0">
            <a:off x="1028700" y="3091594"/>
            <a:ext cx="6798723" cy="5664984"/>
          </a:xfrm>
          <a:prstGeom prst="rect">
            <a:avLst/>
          </a:prstGeom>
        </p:spPr>
        <p:txBody>
          <a:bodyPr anchor="t" rtlCol="false" tIns="0" lIns="0" bIns="0" rIns="0">
            <a:spAutoFit/>
          </a:bodyPr>
          <a:lstStyle/>
          <a:p>
            <a:pPr>
              <a:lnSpc>
                <a:spcPts val="7592"/>
              </a:lnSpc>
            </a:pPr>
            <a:r>
              <a:rPr lang="en-US" sz="3498">
                <a:solidFill>
                  <a:srgbClr val="536050"/>
                </a:solidFill>
                <a:latin typeface="Montserrat"/>
              </a:rPr>
              <a:t>Sommerfeld realizó contribuciones importantes en el campo de la teoría matemática de la difracción aunque su contribución más importqnte</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536050"/>
        </a:solid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477647" y="3126613"/>
            <a:ext cx="4871888" cy="4871869"/>
            <a:chOff x="0" y="0"/>
            <a:chExt cx="6350000" cy="6349975"/>
          </a:xfrm>
        </p:grpSpPr>
        <p:sp>
          <p:nvSpPr>
            <p:cNvPr name="Freeform 3" id="3"/>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0" t="-1051" r="0" b="-1051"/>
              </a:stretch>
            </a:blipFill>
          </p:spPr>
        </p:sp>
      </p:grpSp>
      <p:grpSp>
        <p:nvGrpSpPr>
          <p:cNvPr name="Group 4" id="4"/>
          <p:cNvGrpSpPr>
            <a:grpSpLocks noChangeAspect="true"/>
          </p:cNvGrpSpPr>
          <p:nvPr/>
        </p:nvGrpSpPr>
        <p:grpSpPr>
          <a:xfrm rot="0">
            <a:off x="6708056" y="3126613"/>
            <a:ext cx="4871888" cy="4871869"/>
            <a:chOff x="0" y="0"/>
            <a:chExt cx="6350000" cy="6349975"/>
          </a:xfrm>
        </p:grpSpPr>
        <p:sp>
          <p:nvSpPr>
            <p:cNvPr name="Freeform 5" id="5"/>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3456" t="0" r="-3456" b="0"/>
              </a:stretch>
            </a:blipFill>
          </p:spPr>
        </p:sp>
      </p:grpSp>
      <p:grpSp>
        <p:nvGrpSpPr>
          <p:cNvPr name="Group 6" id="6"/>
          <p:cNvGrpSpPr>
            <a:grpSpLocks noChangeAspect="true"/>
          </p:cNvGrpSpPr>
          <p:nvPr/>
        </p:nvGrpSpPr>
        <p:grpSpPr>
          <a:xfrm rot="0">
            <a:off x="11938465" y="3126613"/>
            <a:ext cx="4871888" cy="4871869"/>
            <a:chOff x="0" y="0"/>
            <a:chExt cx="6350000" cy="6349975"/>
          </a:xfrm>
        </p:grpSpPr>
        <p:sp>
          <p:nvSpPr>
            <p:cNvPr name="Freeform 7" id="7"/>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20621" t="0" r="-20621" b="0"/>
              </a:stretch>
            </a:blipFill>
          </p:spPr>
        </p:sp>
      </p:grpSp>
      <p:sp>
        <p:nvSpPr>
          <p:cNvPr name="Freeform 8" id="8"/>
          <p:cNvSpPr/>
          <p:nvPr/>
        </p:nvSpPr>
        <p:spPr>
          <a:xfrm flipH="false" flipV="false" rot="-6705834">
            <a:off x="13862405" y="3420139"/>
            <a:ext cx="3684420" cy="6639443"/>
          </a:xfrm>
          <a:custGeom>
            <a:avLst/>
            <a:gdLst/>
            <a:ahLst/>
            <a:cxnLst/>
            <a:rect r="r" b="b" t="t" l="l"/>
            <a:pathLst>
              <a:path h="6639443" w="3684420">
                <a:moveTo>
                  <a:pt x="0" y="0"/>
                </a:moveTo>
                <a:lnTo>
                  <a:pt x="3684420" y="0"/>
                </a:lnTo>
                <a:lnTo>
                  <a:pt x="3684420" y="6639442"/>
                </a:lnTo>
                <a:lnTo>
                  <a:pt x="0" y="6639442"/>
                </a:lnTo>
                <a:lnTo>
                  <a:pt x="0" y="0"/>
                </a:lnTo>
                <a:close/>
              </a:path>
            </a:pathLst>
          </a:custGeom>
          <a:blipFill>
            <a:blip r:embed="rId5">
              <a:extLst>
                <a:ext uri="{96DAC541-7B7A-43D3-8B79-37D633B846F1}">
                  <asvg:svgBlip xmlns:asvg="http://schemas.microsoft.com/office/drawing/2016/SVG/main" r:embed="rId6"/>
                </a:ext>
              </a:extLst>
            </a:blip>
            <a:stretch>
              <a:fillRect l="0" t="0" r="-2541" b="-44224"/>
            </a:stretch>
          </a:blipFill>
        </p:spPr>
      </p:sp>
      <p:sp>
        <p:nvSpPr>
          <p:cNvPr name="Freeform 9" id="9"/>
          <p:cNvSpPr/>
          <p:nvPr/>
        </p:nvSpPr>
        <p:spPr>
          <a:xfrm flipH="false" flipV="false" rot="5400000">
            <a:off x="1187604" y="1134828"/>
            <a:ext cx="3684420" cy="6639443"/>
          </a:xfrm>
          <a:custGeom>
            <a:avLst/>
            <a:gdLst/>
            <a:ahLst/>
            <a:cxnLst/>
            <a:rect r="r" b="b" t="t" l="l"/>
            <a:pathLst>
              <a:path h="6639443" w="3684420">
                <a:moveTo>
                  <a:pt x="0" y="0"/>
                </a:moveTo>
                <a:lnTo>
                  <a:pt x="3684420" y="0"/>
                </a:lnTo>
                <a:lnTo>
                  <a:pt x="3684420" y="6639442"/>
                </a:lnTo>
                <a:lnTo>
                  <a:pt x="0" y="6639442"/>
                </a:lnTo>
                <a:lnTo>
                  <a:pt x="0" y="0"/>
                </a:lnTo>
                <a:close/>
              </a:path>
            </a:pathLst>
          </a:custGeom>
          <a:blipFill>
            <a:blip r:embed="rId5">
              <a:extLst>
                <a:ext uri="{96DAC541-7B7A-43D3-8B79-37D633B846F1}">
                  <asvg:svgBlip xmlns:asvg="http://schemas.microsoft.com/office/drawing/2016/SVG/main" r:embed="rId6"/>
                </a:ext>
              </a:extLst>
            </a:blip>
            <a:stretch>
              <a:fillRect l="0" t="0" r="-2541" b="-44224"/>
            </a:stretch>
          </a:blipFill>
        </p:spPr>
      </p:sp>
      <p:sp>
        <p:nvSpPr>
          <p:cNvPr name="TextBox 10" id="10"/>
          <p:cNvSpPr txBox="true"/>
          <p:nvPr/>
        </p:nvSpPr>
        <p:spPr>
          <a:xfrm rot="0">
            <a:off x="1926594" y="1441265"/>
            <a:ext cx="9653350" cy="981456"/>
          </a:xfrm>
          <a:prstGeom prst="rect">
            <a:avLst/>
          </a:prstGeom>
        </p:spPr>
        <p:txBody>
          <a:bodyPr anchor="t" rtlCol="false" tIns="0" lIns="0" bIns="0" rIns="0">
            <a:spAutoFit/>
          </a:bodyPr>
          <a:lstStyle/>
          <a:p>
            <a:pPr algn="l" marL="0" indent="0" lvl="0">
              <a:lnSpc>
                <a:spcPts val="7811"/>
              </a:lnSpc>
              <a:spcBef>
                <a:spcPct val="0"/>
              </a:spcBef>
            </a:pPr>
            <a:r>
              <a:rPr lang="en-US" sz="6199">
                <a:solidFill>
                  <a:srgbClr val="EDF1DC"/>
                </a:solidFill>
                <a:latin typeface="Nefelibata Script"/>
              </a:rPr>
              <a:t>Ejemplos:</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8219577" y="115289"/>
            <a:ext cx="10773052" cy="10100725"/>
          </a:xfrm>
          <a:custGeom>
            <a:avLst/>
            <a:gdLst/>
            <a:ahLst/>
            <a:cxnLst/>
            <a:rect r="r" b="b" t="t" l="l"/>
            <a:pathLst>
              <a:path h="10100725" w="10773052">
                <a:moveTo>
                  <a:pt x="0" y="0"/>
                </a:moveTo>
                <a:lnTo>
                  <a:pt x="10773052" y="0"/>
                </a:lnTo>
                <a:lnTo>
                  <a:pt x="10773052" y="10100725"/>
                </a:lnTo>
                <a:lnTo>
                  <a:pt x="0" y="10100725"/>
                </a:lnTo>
                <a:lnTo>
                  <a:pt x="0" y="0"/>
                </a:lnTo>
                <a:close/>
              </a:path>
            </a:pathLst>
          </a:custGeom>
          <a:blipFill>
            <a:blip r:embed="rId2">
              <a:extLst>
                <a:ext uri="{96DAC541-7B7A-43D3-8B79-37D633B846F1}">
                  <asvg:svgBlip xmlns:asvg="http://schemas.microsoft.com/office/drawing/2016/SVG/main" r:embed="rId3"/>
                </a:ext>
              </a:extLst>
            </a:blip>
            <a:stretch>
              <a:fillRect l="-28176" t="0" r="-34611" b="-72045"/>
            </a:stretch>
          </a:blipFill>
        </p:spPr>
      </p:sp>
      <p:sp>
        <p:nvSpPr>
          <p:cNvPr name="Freeform 3" id="3"/>
          <p:cNvSpPr/>
          <p:nvPr/>
        </p:nvSpPr>
        <p:spPr>
          <a:xfrm flipH="false" flipV="false" rot="5400000">
            <a:off x="1380044" y="-909837"/>
            <a:ext cx="3709630" cy="6942918"/>
          </a:xfrm>
          <a:custGeom>
            <a:avLst/>
            <a:gdLst/>
            <a:ahLst/>
            <a:cxnLst/>
            <a:rect r="r" b="b" t="t" l="l"/>
            <a:pathLst>
              <a:path h="6942918" w="3709630">
                <a:moveTo>
                  <a:pt x="0" y="0"/>
                </a:moveTo>
                <a:lnTo>
                  <a:pt x="3709630" y="0"/>
                </a:lnTo>
                <a:lnTo>
                  <a:pt x="3709630" y="6942918"/>
                </a:lnTo>
                <a:lnTo>
                  <a:pt x="0" y="6942918"/>
                </a:lnTo>
                <a:lnTo>
                  <a:pt x="0" y="0"/>
                </a:lnTo>
                <a:close/>
              </a:path>
            </a:pathLst>
          </a:custGeom>
          <a:blipFill>
            <a:blip r:embed="rId4">
              <a:alphaModFix amt="19999"/>
              <a:extLst>
                <a:ext uri="{96DAC541-7B7A-43D3-8B79-37D633B846F1}">
                  <asvg:svgBlip xmlns:asvg="http://schemas.microsoft.com/office/drawing/2016/SVG/main" r:embed="rId5"/>
                </a:ext>
              </a:extLst>
            </a:blip>
            <a:stretch>
              <a:fillRect l="0" t="0" r="-2541" b="-38864"/>
            </a:stretch>
          </a:blipFill>
        </p:spPr>
      </p:sp>
      <p:sp>
        <p:nvSpPr>
          <p:cNvPr name="TextBox 4" id="4"/>
          <p:cNvSpPr txBox="true"/>
          <p:nvPr/>
        </p:nvSpPr>
        <p:spPr>
          <a:xfrm rot="0">
            <a:off x="1926594" y="1893995"/>
            <a:ext cx="5787988" cy="981456"/>
          </a:xfrm>
          <a:prstGeom prst="rect">
            <a:avLst/>
          </a:prstGeom>
        </p:spPr>
        <p:txBody>
          <a:bodyPr anchor="t" rtlCol="false" tIns="0" lIns="0" bIns="0" rIns="0">
            <a:spAutoFit/>
          </a:bodyPr>
          <a:lstStyle/>
          <a:p>
            <a:pPr algn="l" marL="0" indent="0" lvl="0">
              <a:lnSpc>
                <a:spcPts val="7811"/>
              </a:lnSpc>
              <a:spcBef>
                <a:spcPct val="0"/>
              </a:spcBef>
            </a:pPr>
            <a:r>
              <a:rPr lang="en-US" sz="6199">
                <a:solidFill>
                  <a:srgbClr val="000000"/>
                </a:solidFill>
                <a:latin typeface="Nefelibata Script"/>
              </a:rPr>
              <a:t>¿En qué consistio?</a:t>
            </a:r>
          </a:p>
        </p:txBody>
      </p:sp>
      <p:sp>
        <p:nvSpPr>
          <p:cNvPr name="TextBox 5" id="5"/>
          <p:cNvSpPr txBox="true"/>
          <p:nvPr/>
        </p:nvSpPr>
        <p:spPr>
          <a:xfrm rot="0">
            <a:off x="1926594" y="3186682"/>
            <a:ext cx="5041400" cy="466468"/>
          </a:xfrm>
          <a:prstGeom prst="rect">
            <a:avLst/>
          </a:prstGeom>
        </p:spPr>
        <p:txBody>
          <a:bodyPr anchor="t" rtlCol="false" tIns="0" lIns="0" bIns="0" rIns="0">
            <a:spAutoFit/>
          </a:bodyPr>
          <a:lstStyle/>
          <a:p>
            <a:pPr marL="0" indent="0" lvl="1">
              <a:lnSpc>
                <a:spcPts val="3855"/>
              </a:lnSpc>
            </a:pPr>
            <a:r>
              <a:rPr lang="en-US" sz="2898">
                <a:solidFill>
                  <a:srgbClr val="000000"/>
                </a:solidFill>
                <a:latin typeface="Montserrat Medium Italics"/>
              </a:rPr>
              <a:t>CONSISTIÓ EN:</a:t>
            </a:r>
          </a:p>
        </p:txBody>
      </p:sp>
      <p:sp>
        <p:nvSpPr>
          <p:cNvPr name="TextBox 6" id="6"/>
          <p:cNvSpPr txBox="true"/>
          <p:nvPr/>
        </p:nvSpPr>
        <p:spPr>
          <a:xfrm rot="0">
            <a:off x="1926594" y="3926282"/>
            <a:ext cx="7217406" cy="5549931"/>
          </a:xfrm>
          <a:prstGeom prst="rect">
            <a:avLst/>
          </a:prstGeom>
        </p:spPr>
        <p:txBody>
          <a:bodyPr anchor="t" rtlCol="false" tIns="0" lIns="0" bIns="0" rIns="0">
            <a:spAutoFit/>
          </a:bodyPr>
          <a:lstStyle/>
          <a:p>
            <a:pPr algn="l" marL="0" indent="0" lvl="0">
              <a:lnSpc>
                <a:spcPts val="4898"/>
              </a:lnSpc>
              <a:spcBef>
                <a:spcPct val="0"/>
              </a:spcBef>
            </a:pPr>
            <a:r>
              <a:rPr lang="en-US" sz="3498">
                <a:solidFill>
                  <a:srgbClr val="000000"/>
                </a:solidFill>
                <a:latin typeface="Montserrat"/>
              </a:rPr>
              <a:t>En la explicación del comportamiento de los electrones, afirmando que dentro de un mismo nivel de energía podría existir diferentes subniveles de energía, lo que provocaba que se dieran diferentes variaciones de energía en un mismo nivel.</a:t>
            </a:r>
          </a:p>
        </p:txBody>
      </p:sp>
      <p:grpSp>
        <p:nvGrpSpPr>
          <p:cNvPr name="Group 7" id="7"/>
          <p:cNvGrpSpPr>
            <a:grpSpLocks noChangeAspect="true"/>
          </p:cNvGrpSpPr>
          <p:nvPr/>
        </p:nvGrpSpPr>
        <p:grpSpPr>
          <a:xfrm rot="0">
            <a:off x="10381811" y="1726907"/>
            <a:ext cx="6877489" cy="6877489"/>
            <a:chOff x="0" y="0"/>
            <a:chExt cx="6350000" cy="6350000"/>
          </a:xfrm>
        </p:grpSpPr>
        <p:sp>
          <p:nvSpPr>
            <p:cNvPr name="Freeform 8" id="8"/>
            <p:cNvSpPr/>
            <p:nvPr/>
          </p:nvSpPr>
          <p:spPr>
            <a:xfrm flipH="false" flipV="false" rot="0">
              <a:off x="0" y="0"/>
              <a:ext cx="6350000" cy="6350000"/>
            </a:xfrm>
            <a:custGeom>
              <a:avLst/>
              <a:gdLst/>
              <a:ahLst/>
              <a:cxnLst/>
              <a:rect r="r" b="b" t="t" l="l"/>
              <a:pathLst>
                <a:path h="6350000" w="6350000">
                  <a:moveTo>
                    <a:pt x="3810000" y="6350000"/>
                  </a:moveTo>
                  <a:lnTo>
                    <a:pt x="2540000" y="6350000"/>
                  </a:lnTo>
                  <a:cubicBezTo>
                    <a:pt x="1136650" y="6350000"/>
                    <a:pt x="0" y="5213350"/>
                    <a:pt x="0" y="3810000"/>
                  </a:cubicBezTo>
                  <a:lnTo>
                    <a:pt x="0" y="2540000"/>
                  </a:lnTo>
                  <a:cubicBezTo>
                    <a:pt x="0" y="1136650"/>
                    <a:pt x="1136650" y="0"/>
                    <a:pt x="2540000" y="0"/>
                  </a:cubicBezTo>
                  <a:lnTo>
                    <a:pt x="3810000" y="0"/>
                  </a:lnTo>
                  <a:cubicBezTo>
                    <a:pt x="5213350" y="0"/>
                    <a:pt x="6350000" y="1136650"/>
                    <a:pt x="6350000" y="2540000"/>
                  </a:cubicBezTo>
                  <a:lnTo>
                    <a:pt x="6350000" y="3810000"/>
                  </a:lnTo>
                  <a:cubicBezTo>
                    <a:pt x="6350000" y="5213350"/>
                    <a:pt x="5213350" y="6350000"/>
                    <a:pt x="3810000" y="6350000"/>
                  </a:cubicBezTo>
                  <a:close/>
                </a:path>
              </a:pathLst>
            </a:custGeom>
            <a:blipFill>
              <a:blip r:embed="rId6"/>
              <a:stretch>
                <a:fillRect l="-3456" t="0" r="-3456" b="0"/>
              </a:stretch>
            </a:blipFill>
          </p:spPr>
        </p:sp>
      </p:grpSp>
      <p:sp>
        <p:nvSpPr>
          <p:cNvPr name="Freeform 9" id="9"/>
          <p:cNvSpPr/>
          <p:nvPr/>
        </p:nvSpPr>
        <p:spPr>
          <a:xfrm flipH="false" flipV="false" rot="-2700000">
            <a:off x="8607266" y="6384702"/>
            <a:ext cx="2737679" cy="5037721"/>
          </a:xfrm>
          <a:custGeom>
            <a:avLst/>
            <a:gdLst/>
            <a:ahLst/>
            <a:cxnLst/>
            <a:rect r="r" b="b" t="t" l="l"/>
            <a:pathLst>
              <a:path h="5037721" w="2737679">
                <a:moveTo>
                  <a:pt x="0" y="0"/>
                </a:moveTo>
                <a:lnTo>
                  <a:pt x="2737679" y="0"/>
                </a:lnTo>
                <a:lnTo>
                  <a:pt x="2737679" y="5037721"/>
                </a:lnTo>
                <a:lnTo>
                  <a:pt x="0" y="5037721"/>
                </a:lnTo>
                <a:lnTo>
                  <a:pt x="0" y="0"/>
                </a:lnTo>
                <a:close/>
              </a:path>
            </a:pathLst>
          </a:custGeom>
          <a:blipFill>
            <a:blip r:embed="rId4">
              <a:extLst>
                <a:ext uri="{96DAC541-7B7A-43D3-8B79-37D633B846F1}">
                  <asvg:svgBlip xmlns:asvg="http://schemas.microsoft.com/office/drawing/2016/SVG/main" r:embed="rId5"/>
                </a:ext>
              </a:extLst>
            </a:blip>
            <a:stretch>
              <a:fillRect l="0" t="0" r="-38946" b="-91381"/>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C8D495"/>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10968053" y="-1844870"/>
            <a:ext cx="5940240" cy="9169663"/>
          </a:xfrm>
          <a:custGeom>
            <a:avLst/>
            <a:gdLst/>
            <a:ahLst/>
            <a:cxnLst/>
            <a:rect r="r" b="b" t="t" l="l"/>
            <a:pathLst>
              <a:path h="9169663" w="5940240">
                <a:moveTo>
                  <a:pt x="0" y="0"/>
                </a:moveTo>
                <a:lnTo>
                  <a:pt x="5940240" y="0"/>
                </a:lnTo>
                <a:lnTo>
                  <a:pt x="5940240" y="9169663"/>
                </a:lnTo>
                <a:lnTo>
                  <a:pt x="0" y="9169663"/>
                </a:lnTo>
                <a:lnTo>
                  <a:pt x="0" y="0"/>
                </a:lnTo>
                <a:close/>
              </a:path>
            </a:pathLst>
          </a:custGeom>
          <a:blipFill>
            <a:blip r:embed="rId2">
              <a:extLst>
                <a:ext uri="{96DAC541-7B7A-43D3-8B79-37D633B846F1}">
                  <asvg:svgBlip xmlns:asvg="http://schemas.microsoft.com/office/drawing/2016/SVG/main" r:embed="rId3"/>
                </a:ext>
              </a:extLst>
            </a:blip>
            <a:stretch>
              <a:fillRect l="-1139" t="-5020" r="-120261" b="-37101"/>
            </a:stretch>
          </a:blipFill>
        </p:spPr>
      </p:sp>
      <p:sp>
        <p:nvSpPr>
          <p:cNvPr name="TextBox 3" id="3"/>
          <p:cNvSpPr txBox="true"/>
          <p:nvPr/>
        </p:nvSpPr>
        <p:spPr>
          <a:xfrm rot="0">
            <a:off x="1926594" y="1362952"/>
            <a:ext cx="5753094" cy="981456"/>
          </a:xfrm>
          <a:prstGeom prst="rect">
            <a:avLst/>
          </a:prstGeom>
        </p:spPr>
        <p:txBody>
          <a:bodyPr anchor="t" rtlCol="false" tIns="0" lIns="0" bIns="0" rIns="0">
            <a:spAutoFit/>
          </a:bodyPr>
          <a:lstStyle/>
          <a:p>
            <a:pPr marL="0" indent="0" lvl="0">
              <a:lnSpc>
                <a:spcPts val="7811"/>
              </a:lnSpc>
              <a:spcBef>
                <a:spcPct val="0"/>
              </a:spcBef>
            </a:pPr>
            <a:r>
              <a:rPr lang="en-US" sz="6199">
                <a:solidFill>
                  <a:srgbClr val="000000"/>
                </a:solidFill>
                <a:latin typeface="Nefelibata Script"/>
              </a:rPr>
              <a:t>¿Cuando salió</a:t>
            </a:r>
            <a:r>
              <a:rPr lang="en-US" sz="6199" u="none">
                <a:solidFill>
                  <a:srgbClr val="000000"/>
                </a:solidFill>
                <a:latin typeface="Nefelibata Script"/>
              </a:rPr>
              <a:t>? </a:t>
            </a:r>
          </a:p>
        </p:txBody>
      </p:sp>
      <p:sp>
        <p:nvSpPr>
          <p:cNvPr name="TextBox 4" id="4"/>
          <p:cNvSpPr txBox="true"/>
          <p:nvPr/>
        </p:nvSpPr>
        <p:spPr>
          <a:xfrm rot="0">
            <a:off x="1926594" y="2608785"/>
            <a:ext cx="7426747" cy="6788181"/>
          </a:xfrm>
          <a:prstGeom prst="rect">
            <a:avLst/>
          </a:prstGeom>
        </p:spPr>
        <p:txBody>
          <a:bodyPr anchor="t" rtlCol="false" tIns="0" lIns="0" bIns="0" rIns="0">
            <a:spAutoFit/>
          </a:bodyPr>
          <a:lstStyle/>
          <a:p>
            <a:pPr>
              <a:lnSpc>
                <a:spcPts val="4898"/>
              </a:lnSpc>
              <a:spcBef>
                <a:spcPct val="0"/>
              </a:spcBef>
            </a:pPr>
            <a:r>
              <a:rPr lang="en-US" sz="3498">
                <a:solidFill>
                  <a:srgbClr val="000000"/>
                </a:solidFill>
                <a:latin typeface="Montserrat"/>
              </a:rPr>
              <a:t>En 1915, Sommerfeld desarrolló su propia versión del modelo atómico de Niels Bohr (publicado dos años antes). Aunque el modelo de Bohr funcionaba para el átomo de hidrógeno, es decir, un átomo con un solo electrón, no era capaz de explicar el comportamiento de los átomos con más de un electrón</a:t>
            </a:r>
          </a:p>
        </p:txBody>
      </p:sp>
      <p:sp>
        <p:nvSpPr>
          <p:cNvPr name="Freeform 5" id="5"/>
          <p:cNvSpPr/>
          <p:nvPr/>
        </p:nvSpPr>
        <p:spPr>
          <a:xfrm flipH="false" flipV="false" rot="0">
            <a:off x="9625201" y="6999264"/>
            <a:ext cx="1704314" cy="3422863"/>
          </a:xfrm>
          <a:custGeom>
            <a:avLst/>
            <a:gdLst/>
            <a:ahLst/>
            <a:cxnLst/>
            <a:rect r="r" b="b" t="t" l="l"/>
            <a:pathLst>
              <a:path h="3422863" w="1704314">
                <a:moveTo>
                  <a:pt x="0" y="0"/>
                </a:moveTo>
                <a:lnTo>
                  <a:pt x="1704314" y="0"/>
                </a:lnTo>
                <a:lnTo>
                  <a:pt x="1704314" y="3422863"/>
                </a:lnTo>
                <a:lnTo>
                  <a:pt x="0" y="3422863"/>
                </a:lnTo>
                <a:lnTo>
                  <a:pt x="0" y="0"/>
                </a:lnTo>
                <a:close/>
              </a:path>
            </a:pathLst>
          </a:custGeom>
          <a:blipFill>
            <a:blip r:embed="rId4">
              <a:extLst>
                <a:ext uri="{96DAC541-7B7A-43D3-8B79-37D633B846F1}">
                  <asvg:svgBlip xmlns:asvg="http://schemas.microsoft.com/office/drawing/2016/SVG/main" r:embed="rId5"/>
                </a:ext>
              </a:extLst>
            </a:blip>
            <a:stretch>
              <a:fillRect l="0" t="0" r="-39372" b="-75889"/>
            </a:stretch>
          </a:blipFill>
        </p:spPr>
      </p:sp>
      <p:sp>
        <p:nvSpPr>
          <p:cNvPr name="Freeform 6" id="6"/>
          <p:cNvSpPr/>
          <p:nvPr/>
        </p:nvSpPr>
        <p:spPr>
          <a:xfrm flipH="false" flipV="false" rot="-5400000">
            <a:off x="2279224" y="6468249"/>
            <a:ext cx="1507833" cy="6399922"/>
          </a:xfrm>
          <a:custGeom>
            <a:avLst/>
            <a:gdLst/>
            <a:ahLst/>
            <a:cxnLst/>
            <a:rect r="r" b="b" t="t" l="l"/>
            <a:pathLst>
              <a:path h="6399922" w="1507833">
                <a:moveTo>
                  <a:pt x="0" y="0"/>
                </a:moveTo>
                <a:lnTo>
                  <a:pt x="1507834" y="0"/>
                </a:lnTo>
                <a:lnTo>
                  <a:pt x="1507834" y="6399922"/>
                </a:lnTo>
                <a:lnTo>
                  <a:pt x="0" y="6399922"/>
                </a:lnTo>
                <a:lnTo>
                  <a:pt x="0" y="0"/>
                </a:lnTo>
                <a:close/>
              </a:path>
            </a:pathLst>
          </a:custGeom>
          <a:blipFill>
            <a:blip r:embed="rId2">
              <a:extLst>
                <a:ext uri="{96DAC541-7B7A-43D3-8B79-37D633B846F1}">
                  <asvg:svgBlip xmlns:asvg="http://schemas.microsoft.com/office/drawing/2016/SVG/main" r:embed="rId3"/>
                </a:ext>
              </a:extLst>
            </a:blip>
            <a:stretch>
              <a:fillRect l="-512153" t="-28200" r="0" b="-14713"/>
            </a:stretch>
          </a:blipFill>
        </p:spPr>
      </p:sp>
      <p:sp>
        <p:nvSpPr>
          <p:cNvPr name="Freeform 7" id="7"/>
          <p:cNvSpPr/>
          <p:nvPr/>
        </p:nvSpPr>
        <p:spPr>
          <a:xfrm flipH="true" flipV="false" rot="-2020326">
            <a:off x="15503811" y="1038809"/>
            <a:ext cx="2175985" cy="5515169"/>
          </a:xfrm>
          <a:custGeom>
            <a:avLst/>
            <a:gdLst/>
            <a:ahLst/>
            <a:cxnLst/>
            <a:rect r="r" b="b" t="t" l="l"/>
            <a:pathLst>
              <a:path h="5515169" w="2175985">
                <a:moveTo>
                  <a:pt x="2175985" y="0"/>
                </a:moveTo>
                <a:lnTo>
                  <a:pt x="0" y="0"/>
                </a:lnTo>
                <a:lnTo>
                  <a:pt x="0" y="5515169"/>
                </a:lnTo>
                <a:lnTo>
                  <a:pt x="2175985" y="5515169"/>
                </a:lnTo>
                <a:lnTo>
                  <a:pt x="2175985"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C8D495"/>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1143389" y="-1499048"/>
            <a:ext cx="3394558" cy="6154537"/>
          </a:xfrm>
          <a:custGeom>
            <a:avLst/>
            <a:gdLst/>
            <a:ahLst/>
            <a:cxnLst/>
            <a:rect r="r" b="b" t="t" l="l"/>
            <a:pathLst>
              <a:path h="6154537" w="3394558">
                <a:moveTo>
                  <a:pt x="0" y="0"/>
                </a:moveTo>
                <a:lnTo>
                  <a:pt x="3394558" y="0"/>
                </a:lnTo>
                <a:lnTo>
                  <a:pt x="3394558" y="6154536"/>
                </a:lnTo>
                <a:lnTo>
                  <a:pt x="0" y="6154536"/>
                </a:lnTo>
                <a:lnTo>
                  <a:pt x="0" y="0"/>
                </a:lnTo>
                <a:close/>
              </a:path>
            </a:pathLst>
          </a:custGeom>
          <a:blipFill>
            <a:blip r:embed="rId2">
              <a:extLst>
                <a:ext uri="{96DAC541-7B7A-43D3-8B79-37D633B846F1}">
                  <asvg:svgBlip xmlns:asvg="http://schemas.microsoft.com/office/drawing/2016/SVG/main" r:embed="rId3"/>
                </a:ext>
              </a:extLst>
            </a:blip>
            <a:stretch>
              <a:fillRect l="-1589" t="-27970" r="-144499" b="-6526"/>
            </a:stretch>
          </a:blipFill>
        </p:spPr>
      </p:sp>
      <p:sp>
        <p:nvSpPr>
          <p:cNvPr name="TextBox 3" id="3"/>
          <p:cNvSpPr txBox="true"/>
          <p:nvPr/>
        </p:nvSpPr>
        <p:spPr>
          <a:xfrm rot="0">
            <a:off x="3889424" y="4050076"/>
            <a:ext cx="10509151" cy="1663071"/>
          </a:xfrm>
          <a:prstGeom prst="rect">
            <a:avLst/>
          </a:prstGeom>
        </p:spPr>
        <p:txBody>
          <a:bodyPr anchor="t" rtlCol="false" tIns="0" lIns="0" bIns="0" rIns="0">
            <a:spAutoFit/>
          </a:bodyPr>
          <a:lstStyle/>
          <a:p>
            <a:pPr algn="ctr" marL="0" indent="0" lvl="0">
              <a:lnSpc>
                <a:spcPts val="13228"/>
              </a:lnSpc>
              <a:spcBef>
                <a:spcPct val="0"/>
              </a:spcBef>
            </a:pPr>
            <a:r>
              <a:rPr lang="en-US" sz="10499">
                <a:solidFill>
                  <a:srgbClr val="536050"/>
                </a:solidFill>
                <a:latin typeface="Nefelibata Script"/>
              </a:rPr>
              <a:t>Muchas gracias</a:t>
            </a:r>
          </a:p>
        </p:txBody>
      </p:sp>
      <p:sp>
        <p:nvSpPr>
          <p:cNvPr name="Freeform 4" id="4"/>
          <p:cNvSpPr/>
          <p:nvPr/>
        </p:nvSpPr>
        <p:spPr>
          <a:xfrm flipH="false" flipV="false" rot="5400000">
            <a:off x="13500294" y="5511217"/>
            <a:ext cx="3888248" cy="5970521"/>
          </a:xfrm>
          <a:custGeom>
            <a:avLst/>
            <a:gdLst/>
            <a:ahLst/>
            <a:cxnLst/>
            <a:rect r="r" b="b" t="t" l="l"/>
            <a:pathLst>
              <a:path h="5970521" w="3888248">
                <a:moveTo>
                  <a:pt x="0" y="0"/>
                </a:moveTo>
                <a:lnTo>
                  <a:pt x="3888248" y="0"/>
                </a:lnTo>
                <a:lnTo>
                  <a:pt x="3888248" y="5970521"/>
                </a:lnTo>
                <a:lnTo>
                  <a:pt x="0" y="5970521"/>
                </a:lnTo>
                <a:lnTo>
                  <a:pt x="0" y="0"/>
                </a:lnTo>
                <a:close/>
              </a:path>
            </a:pathLst>
          </a:custGeom>
          <a:blipFill>
            <a:blip r:embed="rId2">
              <a:extLst>
                <a:ext uri="{96DAC541-7B7A-43D3-8B79-37D633B846F1}">
                  <asvg:svgBlip xmlns:asvg="http://schemas.microsoft.com/office/drawing/2016/SVG/main" r:embed="rId3"/>
                </a:ext>
              </a:extLst>
            </a:blip>
            <a:stretch>
              <a:fillRect l="-1651" t="-57039" r="-154110" b="-8009"/>
            </a:stretch>
          </a:blipFill>
        </p:spPr>
      </p:sp>
      <p:sp>
        <p:nvSpPr>
          <p:cNvPr name="Freeform 5" id="5"/>
          <p:cNvSpPr/>
          <p:nvPr/>
        </p:nvSpPr>
        <p:spPr>
          <a:xfrm flipH="true" flipV="false" rot="-2422648">
            <a:off x="16359902" y="5013157"/>
            <a:ext cx="2670507" cy="3646110"/>
          </a:xfrm>
          <a:custGeom>
            <a:avLst/>
            <a:gdLst/>
            <a:ahLst/>
            <a:cxnLst/>
            <a:rect r="r" b="b" t="t" l="l"/>
            <a:pathLst>
              <a:path h="3646110" w="2670507">
                <a:moveTo>
                  <a:pt x="2670507" y="0"/>
                </a:moveTo>
                <a:lnTo>
                  <a:pt x="0" y="0"/>
                </a:lnTo>
                <a:lnTo>
                  <a:pt x="0" y="3646110"/>
                </a:lnTo>
                <a:lnTo>
                  <a:pt x="2670507" y="3646110"/>
                </a:lnTo>
                <a:lnTo>
                  <a:pt x="2670507"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true" flipV="false" rot="8473657">
            <a:off x="-812146" y="1574615"/>
            <a:ext cx="2670507" cy="3646110"/>
          </a:xfrm>
          <a:custGeom>
            <a:avLst/>
            <a:gdLst/>
            <a:ahLst/>
            <a:cxnLst/>
            <a:rect r="r" b="b" t="t" l="l"/>
            <a:pathLst>
              <a:path h="3646110" w="2670507">
                <a:moveTo>
                  <a:pt x="2670507" y="0"/>
                </a:moveTo>
                <a:lnTo>
                  <a:pt x="0" y="0"/>
                </a:lnTo>
                <a:lnTo>
                  <a:pt x="0" y="3646110"/>
                </a:lnTo>
                <a:lnTo>
                  <a:pt x="2670507" y="3646110"/>
                </a:lnTo>
                <a:lnTo>
                  <a:pt x="2670507"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6446870" y="6038103"/>
            <a:ext cx="5394259" cy="514328"/>
          </a:xfrm>
          <a:prstGeom prst="rect">
            <a:avLst/>
          </a:prstGeom>
        </p:spPr>
        <p:txBody>
          <a:bodyPr anchor="t" rtlCol="false" tIns="0" lIns="0" bIns="0" rIns="0">
            <a:spAutoFit/>
          </a:bodyPr>
          <a:lstStyle/>
          <a:p>
            <a:pPr algn="ctr">
              <a:lnSpc>
                <a:spcPts val="4200"/>
              </a:lnSpc>
              <a:spcBef>
                <a:spcPct val="0"/>
              </a:spcBef>
            </a:pPr>
            <a:r>
              <a:rPr lang="en-US" sz="3000">
                <a:solidFill>
                  <a:srgbClr val="536050"/>
                </a:solidFill>
                <a:latin typeface="Montserrat"/>
              </a:rPr>
              <a:t>B&amp;C</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DAFu5gBIjdE</dc:identifier>
  <dcterms:modified xsi:type="dcterms:W3CDTF">2011-08-01T06:04:30Z</dcterms:modified>
  <cp:revision>1</cp:revision>
  <dc:title>Presentación Centro de Estética Orgánico Verde</dc:title>
</cp:coreProperties>
</file>