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tars &amp; Love" charset="1" panose="00000000000000000000"/>
      <p:regular r:id="rId10"/>
    </p:embeddedFont>
    <p:embeddedFont>
      <p:font typeface="Nefelibata Pensans" charset="1" panose="00000500000000000000"/>
      <p:regular r:id="rId11"/>
    </p:embeddedFont>
    <p:embeddedFont>
      <p:font typeface="Open Sauce" charset="1" panose="00000500000000000000"/>
      <p:regular r:id="rId12"/>
    </p:embeddedFont>
    <p:embeddedFont>
      <p:font typeface="Open Sauce Bold" charset="1" panose="00000800000000000000"/>
      <p:regular r:id="rId13"/>
    </p:embeddedFont>
    <p:embeddedFont>
      <p:font typeface="Open Sauce Italics" charset="1" panose="00000500000000000000"/>
      <p:regular r:id="rId14"/>
    </p:embeddedFont>
    <p:embeddedFont>
      <p:font typeface="Open Sauce Bold Italics" charset="1" panose="00000800000000000000"/>
      <p:regular r:id="rId15"/>
    </p:embeddedFont>
    <p:embeddedFont>
      <p:font typeface="Open Sauce Light" charset="1" panose="00000400000000000000"/>
      <p:regular r:id="rId16"/>
    </p:embeddedFont>
    <p:embeddedFont>
      <p:font typeface="Open Sauce Light Italics" charset="1" panose="00000400000000000000"/>
      <p:regular r:id="rId17"/>
    </p:embeddedFont>
    <p:embeddedFont>
      <p:font typeface="Open Sauce Medium" charset="1" panose="00000600000000000000"/>
      <p:regular r:id="rId18"/>
    </p:embeddedFont>
    <p:embeddedFont>
      <p:font typeface="Open Sauce Medium Italics" charset="1" panose="00000600000000000000"/>
      <p:regular r:id="rId19"/>
    </p:embeddedFont>
    <p:embeddedFont>
      <p:font typeface="Open Sauce Semi-Bold" charset="1" panose="00000700000000000000"/>
      <p:regular r:id="rId20"/>
    </p:embeddedFont>
    <p:embeddedFont>
      <p:font typeface="Open Sauce Semi-Bold Italics" charset="1" panose="00000700000000000000"/>
      <p:regular r:id="rId21"/>
    </p:embeddedFont>
    <p:embeddedFont>
      <p:font typeface="Open Sauce Heavy" charset="1" panose="00000A00000000000000"/>
      <p:regular r:id="rId22"/>
    </p:embeddedFont>
    <p:embeddedFont>
      <p:font typeface="Open Sauce Heavy Italics" charset="1" panose="00000A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slides/slide1.xml" Type="http://schemas.openxmlformats.org/officeDocument/2006/relationships/slide"/><Relationship Id="rId25" Target="slides/slide2.xml" Type="http://schemas.openxmlformats.org/officeDocument/2006/relationships/slide"/><Relationship Id="rId26" Target="slides/slide3.xml" Type="http://schemas.openxmlformats.org/officeDocument/2006/relationships/slide"/><Relationship Id="rId27" Target="slides/slide4.xml" Type="http://schemas.openxmlformats.org/officeDocument/2006/relationships/slide"/><Relationship Id="rId28" Target="slides/slide5.xml" Type="http://schemas.openxmlformats.org/officeDocument/2006/relationships/slide"/><Relationship Id="rId29" Target="slides/slide6.xml" Type="http://schemas.openxmlformats.org/officeDocument/2006/relationships/slide"/><Relationship Id="rId3" Target="viewProps.xml" Type="http://schemas.openxmlformats.org/officeDocument/2006/relationships/viewProps"/><Relationship Id="rId30" Target="slides/slide7.xml" Type="http://schemas.openxmlformats.org/officeDocument/2006/relationships/slide"/><Relationship Id="rId31" Target="slides/slide8.xml" Type="http://schemas.openxmlformats.org/officeDocument/2006/relationships/slide"/><Relationship Id="rId32" Target="slides/slide9.xml" Type="http://schemas.openxmlformats.org/officeDocument/2006/relationships/slide"/><Relationship Id="rId33" Target="slides/slide10.xml" Type="http://schemas.openxmlformats.org/officeDocument/2006/relationships/slide"/><Relationship Id="rId34" Target="slides/slide11.xml" Type="http://schemas.openxmlformats.org/officeDocument/2006/relationships/slide"/><Relationship Id="rId35" Target="slides/slide12.xml" Type="http://schemas.openxmlformats.org/officeDocument/2006/relationships/slide"/><Relationship Id="rId36" Target="slides/slide13.xml" Type="http://schemas.openxmlformats.org/officeDocument/2006/relationships/slide"/><Relationship Id="rId37" Target="slides/slide14.xml" Type="http://schemas.openxmlformats.org/officeDocument/2006/relationships/slide"/><Relationship Id="rId38" Target="slides/slide15.xml" Type="http://schemas.openxmlformats.org/officeDocument/2006/relationships/slide"/><Relationship Id="rId39" Target="slides/slide16.xml" Type="http://schemas.openxmlformats.org/officeDocument/2006/relationships/slide"/><Relationship Id="rId4" Target="theme/theme1.xml" Type="http://schemas.openxmlformats.org/officeDocument/2006/relationships/theme"/><Relationship Id="rId40" Target="slides/slide17.xml" Type="http://schemas.openxmlformats.org/officeDocument/2006/relationships/slide"/><Relationship Id="rId41" Target="slides/slide18.xml" Type="http://schemas.openxmlformats.org/officeDocument/2006/relationships/slide"/><Relationship Id="rId42" Target="slides/slide19.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2" Target="../media/image1.png" Type="http://schemas.openxmlformats.org/officeDocument/2006/relationships/image"/><Relationship Id="rId3" Target="../media/image5.png" Type="http://schemas.openxmlformats.org/officeDocument/2006/relationships/image"/><Relationship Id="rId4" Target="../media/image18.pn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14.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2" Target="../media/image1.png" Type="http://schemas.openxmlformats.org/officeDocument/2006/relationships/image"/><Relationship Id="rId3" Target="../media/image5.png" Type="http://schemas.openxmlformats.org/officeDocument/2006/relationships/image"/><Relationship Id="rId4" Target="../media/image18.pn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14.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2" Target="../media/image1.png" Type="http://schemas.openxmlformats.org/officeDocument/2006/relationships/image"/><Relationship Id="rId3" Target="../media/image5.png" Type="http://schemas.openxmlformats.org/officeDocument/2006/relationships/image"/><Relationship Id="rId4" Target="../media/image18.pn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14.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11" Target="../media/image7.svg" Type="http://schemas.openxmlformats.org/officeDocument/2006/relationships/image"/><Relationship Id="rId12" Target="../media/image31.png" Type="http://schemas.openxmlformats.org/officeDocument/2006/relationships/image"/><Relationship Id="rId13" Target="../media/image32.svg" Type="http://schemas.openxmlformats.org/officeDocument/2006/relationships/image"/><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5.png" Type="http://schemas.openxmlformats.org/officeDocument/2006/relationships/image"/><Relationship Id="rId7" Target="../media/image18.pn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11" Target="../media/image21.png" Type="http://schemas.openxmlformats.org/officeDocument/2006/relationships/image"/><Relationship Id="rId12" Target="../media/image22.svg" Type="http://schemas.openxmlformats.org/officeDocument/2006/relationships/image"/><Relationship Id="rId2" Target="../media/image12.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11" Target="../media/image21.png" Type="http://schemas.openxmlformats.org/officeDocument/2006/relationships/image"/><Relationship Id="rId12" Target="../media/image22.svg" Type="http://schemas.openxmlformats.org/officeDocument/2006/relationships/image"/><Relationship Id="rId2" Target="../media/image12.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2" Target="../media/image1.png" Type="http://schemas.openxmlformats.org/officeDocument/2006/relationships/image"/><Relationship Id="rId3" Target="../media/image5.png" Type="http://schemas.openxmlformats.org/officeDocument/2006/relationships/image"/><Relationship Id="rId4" Target="../media/image18.pn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14.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11" Target="../media/image21.png" Type="http://schemas.openxmlformats.org/officeDocument/2006/relationships/image"/><Relationship Id="rId12" Target="../media/image22.svg" Type="http://schemas.openxmlformats.org/officeDocument/2006/relationships/image"/><Relationship Id="rId2" Target="../media/image12.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11" Target="../media/image21.png" Type="http://schemas.openxmlformats.org/officeDocument/2006/relationships/image"/><Relationship Id="rId12" Target="../media/image22.svg" Type="http://schemas.openxmlformats.org/officeDocument/2006/relationships/image"/><Relationship Id="rId2" Target="../media/image12.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11" Target="../media/image21.png" Type="http://schemas.openxmlformats.org/officeDocument/2006/relationships/image"/><Relationship Id="rId12" Target="../media/image22.svg" Type="http://schemas.openxmlformats.org/officeDocument/2006/relationships/image"/><Relationship Id="rId2" Target="../media/image12.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2" Target="../media/image1.png" Type="http://schemas.openxmlformats.org/officeDocument/2006/relationships/image"/><Relationship Id="rId3" Target="../media/image5.png" Type="http://schemas.openxmlformats.org/officeDocument/2006/relationships/image"/><Relationship Id="rId4" Target="../media/image18.pn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14.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11" Target="../media/image21.png" Type="http://schemas.openxmlformats.org/officeDocument/2006/relationships/image"/><Relationship Id="rId12" Target="../media/image22.svg" Type="http://schemas.openxmlformats.org/officeDocument/2006/relationships/image"/><Relationship Id="rId2" Target="../media/image12.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11" Target="../media/image21.png" Type="http://schemas.openxmlformats.org/officeDocument/2006/relationships/image"/><Relationship Id="rId12" Target="../media/image22.svg" Type="http://schemas.openxmlformats.org/officeDocument/2006/relationships/image"/><Relationship Id="rId2" Target="../media/image12.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2" Target="../media/image1.png" Type="http://schemas.openxmlformats.org/officeDocument/2006/relationships/image"/><Relationship Id="rId3" Target="../media/image5.png" Type="http://schemas.openxmlformats.org/officeDocument/2006/relationships/image"/><Relationship Id="rId4" Target="../media/image18.pn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1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0000"/>
            </a:blip>
            <a:stretch>
              <a:fillRect l="-2838" t="-38814" r="-2294" b="-125358"/>
            </a:stretch>
          </a:blipFill>
        </p:spPr>
      </p:sp>
      <p:sp>
        <p:nvSpPr>
          <p:cNvPr name="Freeform 3" id="3"/>
          <p:cNvSpPr/>
          <p:nvPr/>
        </p:nvSpPr>
        <p:spPr>
          <a:xfrm flipH="false" flipV="false" rot="0">
            <a:off x="3824959" y="2220536"/>
            <a:ext cx="12240195" cy="4651274"/>
          </a:xfrm>
          <a:custGeom>
            <a:avLst/>
            <a:gdLst/>
            <a:ahLst/>
            <a:cxnLst/>
            <a:rect r="r" b="b" t="t" l="l"/>
            <a:pathLst>
              <a:path h="4651274" w="12240195">
                <a:moveTo>
                  <a:pt x="0" y="0"/>
                </a:moveTo>
                <a:lnTo>
                  <a:pt x="12240194" y="0"/>
                </a:lnTo>
                <a:lnTo>
                  <a:pt x="12240194" y="4651274"/>
                </a:lnTo>
                <a:lnTo>
                  <a:pt x="0" y="4651274"/>
                </a:lnTo>
                <a:lnTo>
                  <a:pt x="0" y="0"/>
                </a:lnTo>
                <a:close/>
              </a:path>
            </a:pathLst>
          </a:custGeom>
          <a:blipFill>
            <a:blip r:embed="rId3">
              <a:alphaModFix amt="52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747177">
            <a:off x="3385512" y="492226"/>
            <a:ext cx="12240195" cy="4651274"/>
          </a:xfrm>
          <a:custGeom>
            <a:avLst/>
            <a:gdLst/>
            <a:ahLst/>
            <a:cxnLst/>
            <a:rect r="r" b="b" t="t" l="l"/>
            <a:pathLst>
              <a:path h="4651274" w="12240195">
                <a:moveTo>
                  <a:pt x="0" y="0"/>
                </a:moveTo>
                <a:lnTo>
                  <a:pt x="12240194" y="0"/>
                </a:lnTo>
                <a:lnTo>
                  <a:pt x="12240194" y="4651274"/>
                </a:lnTo>
                <a:lnTo>
                  <a:pt x="0" y="4651274"/>
                </a:lnTo>
                <a:lnTo>
                  <a:pt x="0" y="0"/>
                </a:lnTo>
                <a:close/>
              </a:path>
            </a:pathLst>
          </a:custGeom>
          <a:blipFill>
            <a:blip r:embed="rId3">
              <a:alphaModFix amt="52000"/>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4513413" y="695017"/>
            <a:ext cx="7429751" cy="2953931"/>
          </a:xfrm>
          <a:prstGeom prst="rect">
            <a:avLst/>
          </a:prstGeom>
        </p:spPr>
        <p:txBody>
          <a:bodyPr anchor="t" rtlCol="false" tIns="0" lIns="0" bIns="0" rIns="0">
            <a:spAutoFit/>
          </a:bodyPr>
          <a:lstStyle/>
          <a:p>
            <a:pPr algn="ctr">
              <a:lnSpc>
                <a:spcPts val="11849"/>
              </a:lnSpc>
            </a:pPr>
            <a:r>
              <a:rPr lang="en-US" sz="8463">
                <a:solidFill>
                  <a:srgbClr val="251E60"/>
                </a:solidFill>
                <a:latin typeface="Stars &amp; Love"/>
              </a:rPr>
              <a:t>pasarelas del Internet</a:t>
            </a:r>
          </a:p>
        </p:txBody>
      </p:sp>
      <p:sp>
        <p:nvSpPr>
          <p:cNvPr name="TextBox 6" id="6"/>
          <p:cNvSpPr txBox="true"/>
          <p:nvPr/>
        </p:nvSpPr>
        <p:spPr>
          <a:xfrm rot="0">
            <a:off x="6312637" y="6284435"/>
            <a:ext cx="6067120" cy="1060449"/>
          </a:xfrm>
          <a:prstGeom prst="rect">
            <a:avLst/>
          </a:prstGeom>
        </p:spPr>
        <p:txBody>
          <a:bodyPr anchor="t" rtlCol="false" tIns="0" lIns="0" bIns="0" rIns="0">
            <a:spAutoFit/>
          </a:bodyPr>
          <a:lstStyle/>
          <a:p>
            <a:pPr algn="ctr">
              <a:lnSpc>
                <a:spcPts val="8691"/>
              </a:lnSpc>
            </a:pPr>
            <a:r>
              <a:rPr lang="en-US" sz="6208">
                <a:solidFill>
                  <a:srgbClr val="251E60"/>
                </a:solidFill>
                <a:latin typeface="Nefelibata Pensans"/>
              </a:rPr>
              <a:t>FASE 2</a:t>
            </a:r>
          </a:p>
        </p:txBody>
      </p:sp>
      <p:sp>
        <p:nvSpPr>
          <p:cNvPr name="TextBox 7" id="7"/>
          <p:cNvSpPr txBox="true"/>
          <p:nvPr/>
        </p:nvSpPr>
        <p:spPr>
          <a:xfrm rot="0">
            <a:off x="5811140" y="7533744"/>
            <a:ext cx="7070115" cy="3525991"/>
          </a:xfrm>
          <a:prstGeom prst="rect">
            <a:avLst/>
          </a:prstGeom>
        </p:spPr>
        <p:txBody>
          <a:bodyPr anchor="t" rtlCol="false" tIns="0" lIns="0" bIns="0" rIns="0">
            <a:spAutoFit/>
          </a:bodyPr>
          <a:lstStyle/>
          <a:p>
            <a:pPr algn="ctr">
              <a:lnSpc>
                <a:spcPts val="7005"/>
              </a:lnSpc>
            </a:pPr>
            <a:r>
              <a:rPr lang="en-US" sz="5004">
                <a:solidFill>
                  <a:srgbClr val="251E60"/>
                </a:solidFill>
                <a:latin typeface="Stars &amp; Love"/>
              </a:rPr>
              <a:t>Elena Andrea</a:t>
            </a:r>
          </a:p>
          <a:p>
            <a:pPr algn="ctr">
              <a:lnSpc>
                <a:spcPts val="7005"/>
              </a:lnSpc>
            </a:pPr>
            <a:r>
              <a:rPr lang="en-US" sz="5004">
                <a:solidFill>
                  <a:srgbClr val="251E60"/>
                </a:solidFill>
                <a:latin typeface="Stars &amp; Love"/>
              </a:rPr>
              <a:t>Alison Ricardo</a:t>
            </a:r>
          </a:p>
          <a:p>
            <a:pPr algn="ctr">
              <a:lnSpc>
                <a:spcPts val="7005"/>
              </a:lnSpc>
            </a:pPr>
          </a:p>
          <a:p>
            <a:pPr algn="ctr">
              <a:lnSpc>
                <a:spcPts val="7005"/>
              </a:lnSpc>
            </a:pPr>
          </a:p>
        </p:txBody>
      </p:sp>
      <p:sp>
        <p:nvSpPr>
          <p:cNvPr name="Freeform 8" id="8"/>
          <p:cNvSpPr/>
          <p:nvPr/>
        </p:nvSpPr>
        <p:spPr>
          <a:xfrm flipH="false" flipV="false" rot="-7722592">
            <a:off x="13520426" y="-422633"/>
            <a:ext cx="7799299" cy="3329111"/>
          </a:xfrm>
          <a:custGeom>
            <a:avLst/>
            <a:gdLst/>
            <a:ahLst/>
            <a:cxnLst/>
            <a:rect r="r" b="b" t="t" l="l"/>
            <a:pathLst>
              <a:path h="3329111" w="7799299">
                <a:moveTo>
                  <a:pt x="0" y="0"/>
                </a:moveTo>
                <a:lnTo>
                  <a:pt x="7799299" y="0"/>
                </a:lnTo>
                <a:lnTo>
                  <a:pt x="7799299" y="3329111"/>
                </a:lnTo>
                <a:lnTo>
                  <a:pt x="0" y="3329111"/>
                </a:lnTo>
                <a:lnTo>
                  <a:pt x="0" y="0"/>
                </a:lnTo>
                <a:close/>
              </a:path>
            </a:pathLst>
          </a:custGeom>
          <a:blipFill>
            <a:blip r:embed="rId5"/>
            <a:stretch>
              <a:fillRect l="-39862" t="0" r="-39862" b="0"/>
            </a:stretch>
          </a:blipFill>
        </p:spPr>
      </p:sp>
      <p:sp>
        <p:nvSpPr>
          <p:cNvPr name="Freeform 9" id="9"/>
          <p:cNvSpPr/>
          <p:nvPr/>
        </p:nvSpPr>
        <p:spPr>
          <a:xfrm flipH="false" flipV="false" rot="5025417">
            <a:off x="-1419614" y="2613177"/>
            <a:ext cx="9473085" cy="7850819"/>
          </a:xfrm>
          <a:custGeom>
            <a:avLst/>
            <a:gdLst/>
            <a:ahLst/>
            <a:cxnLst/>
            <a:rect r="r" b="b" t="t" l="l"/>
            <a:pathLst>
              <a:path h="7850819" w="9473085">
                <a:moveTo>
                  <a:pt x="0" y="0"/>
                </a:moveTo>
                <a:lnTo>
                  <a:pt x="9473086" y="0"/>
                </a:lnTo>
                <a:lnTo>
                  <a:pt x="9473086" y="7850819"/>
                </a:lnTo>
                <a:lnTo>
                  <a:pt x="0" y="7850819"/>
                </a:lnTo>
                <a:lnTo>
                  <a:pt x="0" y="0"/>
                </a:lnTo>
                <a:close/>
              </a:path>
            </a:pathLst>
          </a:custGeom>
          <a:blipFill>
            <a:blip r:embed="rId6"/>
            <a:stretch>
              <a:fillRect l="0" t="0" r="0" b="0"/>
            </a:stretch>
          </a:blipFill>
        </p:spPr>
      </p:sp>
      <p:sp>
        <p:nvSpPr>
          <p:cNvPr name="Freeform 10" id="10"/>
          <p:cNvSpPr/>
          <p:nvPr/>
        </p:nvSpPr>
        <p:spPr>
          <a:xfrm flipH="false" flipV="false" rot="0">
            <a:off x="1959640" y="5803491"/>
            <a:ext cx="3730637" cy="2136637"/>
          </a:xfrm>
          <a:custGeom>
            <a:avLst/>
            <a:gdLst/>
            <a:ahLst/>
            <a:cxnLst/>
            <a:rect r="r" b="b" t="t" l="l"/>
            <a:pathLst>
              <a:path h="2136637" w="3730637">
                <a:moveTo>
                  <a:pt x="0" y="0"/>
                </a:moveTo>
                <a:lnTo>
                  <a:pt x="3730637" y="0"/>
                </a:lnTo>
                <a:lnTo>
                  <a:pt x="3730637" y="2136637"/>
                </a:lnTo>
                <a:lnTo>
                  <a:pt x="0" y="21366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203215">
            <a:off x="739854" y="901162"/>
            <a:ext cx="1526440" cy="996349"/>
          </a:xfrm>
          <a:custGeom>
            <a:avLst/>
            <a:gdLst/>
            <a:ahLst/>
            <a:cxnLst/>
            <a:rect r="r" b="b" t="t" l="l"/>
            <a:pathLst>
              <a:path h="996349" w="1526440">
                <a:moveTo>
                  <a:pt x="0" y="0"/>
                </a:moveTo>
                <a:lnTo>
                  <a:pt x="1526440" y="0"/>
                </a:lnTo>
                <a:lnTo>
                  <a:pt x="1526440" y="996349"/>
                </a:lnTo>
                <a:lnTo>
                  <a:pt x="0" y="99634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15146340" y="5927895"/>
            <a:ext cx="4021906" cy="4627716"/>
          </a:xfrm>
          <a:custGeom>
            <a:avLst/>
            <a:gdLst/>
            <a:ahLst/>
            <a:cxnLst/>
            <a:rect r="r" b="b" t="t" l="l"/>
            <a:pathLst>
              <a:path h="4627716" w="4021906">
                <a:moveTo>
                  <a:pt x="0" y="0"/>
                </a:moveTo>
                <a:lnTo>
                  <a:pt x="4021906" y="0"/>
                </a:lnTo>
                <a:lnTo>
                  <a:pt x="4021906" y="4627717"/>
                </a:lnTo>
                <a:lnTo>
                  <a:pt x="0" y="462771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3" id="13"/>
          <p:cNvSpPr txBox="true"/>
          <p:nvPr/>
        </p:nvSpPr>
        <p:spPr>
          <a:xfrm rot="0">
            <a:off x="5105914" y="9263403"/>
            <a:ext cx="8795232" cy="688943"/>
          </a:xfrm>
          <a:prstGeom prst="rect">
            <a:avLst/>
          </a:prstGeom>
        </p:spPr>
        <p:txBody>
          <a:bodyPr anchor="t" rtlCol="false" tIns="0" lIns="0" bIns="0" rIns="0">
            <a:spAutoFit/>
          </a:bodyPr>
          <a:lstStyle/>
          <a:p>
            <a:pPr algn="ctr">
              <a:lnSpc>
                <a:spcPts val="5599"/>
              </a:lnSpc>
            </a:pPr>
            <a:r>
              <a:rPr lang="en-US" sz="3999">
                <a:solidFill>
                  <a:srgbClr val="251E60"/>
                </a:solidFill>
                <a:latin typeface="Nefelibata Pensans"/>
              </a:rPr>
              <a:t>4/09/23</a:t>
            </a:r>
          </a:p>
        </p:txBody>
      </p:sp>
      <p:sp>
        <p:nvSpPr>
          <p:cNvPr name="TextBox 14" id="14"/>
          <p:cNvSpPr txBox="true"/>
          <p:nvPr/>
        </p:nvSpPr>
        <p:spPr>
          <a:xfrm rot="0">
            <a:off x="5690277" y="3576346"/>
            <a:ext cx="7630664" cy="2351549"/>
          </a:xfrm>
          <a:prstGeom prst="rect">
            <a:avLst/>
          </a:prstGeom>
        </p:spPr>
        <p:txBody>
          <a:bodyPr anchor="t" rtlCol="false" tIns="0" lIns="0" bIns="0" rIns="0">
            <a:spAutoFit/>
          </a:bodyPr>
          <a:lstStyle/>
          <a:p>
            <a:pPr algn="ctr">
              <a:lnSpc>
                <a:spcPts val="9405"/>
              </a:lnSpc>
              <a:spcBef>
                <a:spcPct val="0"/>
              </a:spcBef>
            </a:pPr>
            <a:r>
              <a:rPr lang="en-US" sz="6718">
                <a:solidFill>
                  <a:srgbClr val="251E60"/>
                </a:solidFill>
                <a:latin typeface="Nefelibata Pensans"/>
              </a:rPr>
              <a:t>SISTEMA DE ADQUISICIÓN DE DATOS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0000"/>
            </a:blip>
            <a:stretch>
              <a:fillRect l="-2838" t="-38814" r="-2294" b="-125358"/>
            </a:stretch>
          </a:blipFill>
        </p:spPr>
      </p:sp>
      <p:sp>
        <p:nvSpPr>
          <p:cNvPr name="Freeform 3" id="3"/>
          <p:cNvSpPr/>
          <p:nvPr/>
        </p:nvSpPr>
        <p:spPr>
          <a:xfrm flipH="false" flipV="false" rot="-5077150">
            <a:off x="14142363" y="-1103248"/>
            <a:ext cx="5495477" cy="4554376"/>
          </a:xfrm>
          <a:custGeom>
            <a:avLst/>
            <a:gdLst/>
            <a:ahLst/>
            <a:cxnLst/>
            <a:rect r="r" b="b" t="t" l="l"/>
            <a:pathLst>
              <a:path h="4554376" w="5495477">
                <a:moveTo>
                  <a:pt x="0" y="0"/>
                </a:moveTo>
                <a:lnTo>
                  <a:pt x="5495477" y="0"/>
                </a:lnTo>
                <a:lnTo>
                  <a:pt x="5495477" y="4554376"/>
                </a:lnTo>
                <a:lnTo>
                  <a:pt x="0" y="4554376"/>
                </a:lnTo>
                <a:lnTo>
                  <a:pt x="0" y="0"/>
                </a:lnTo>
                <a:close/>
              </a:path>
            </a:pathLst>
          </a:custGeom>
          <a:blipFill>
            <a:blip r:embed="rId3"/>
            <a:stretch>
              <a:fillRect l="0" t="0" r="0" b="0"/>
            </a:stretch>
          </a:blipFill>
        </p:spPr>
      </p:sp>
      <p:sp>
        <p:nvSpPr>
          <p:cNvPr name="Freeform 4" id="4"/>
          <p:cNvSpPr/>
          <p:nvPr/>
        </p:nvSpPr>
        <p:spPr>
          <a:xfrm flipH="false" flipV="false" rot="-7754328">
            <a:off x="-3415261" y="8011547"/>
            <a:ext cx="6043421" cy="1548627"/>
          </a:xfrm>
          <a:custGeom>
            <a:avLst/>
            <a:gdLst/>
            <a:ahLst/>
            <a:cxnLst/>
            <a:rect r="r" b="b" t="t" l="l"/>
            <a:pathLst>
              <a:path h="1548627" w="6043421">
                <a:moveTo>
                  <a:pt x="0" y="0"/>
                </a:moveTo>
                <a:lnTo>
                  <a:pt x="6043421" y="0"/>
                </a:lnTo>
                <a:lnTo>
                  <a:pt x="6043421" y="1548626"/>
                </a:lnTo>
                <a:lnTo>
                  <a:pt x="0" y="1548626"/>
                </a:lnTo>
                <a:lnTo>
                  <a:pt x="0" y="0"/>
                </a:lnTo>
                <a:close/>
              </a:path>
            </a:pathLst>
          </a:custGeom>
          <a:blipFill>
            <a:blip r:embed="rId4"/>
            <a:stretch>
              <a:fillRect l="0" t="0" r="0" b="0"/>
            </a:stretch>
          </a:blipFill>
        </p:spPr>
      </p:sp>
      <p:sp>
        <p:nvSpPr>
          <p:cNvPr name="Freeform 5" id="5"/>
          <p:cNvSpPr/>
          <p:nvPr/>
        </p:nvSpPr>
        <p:spPr>
          <a:xfrm flipH="true" flipV="false" rot="-357837">
            <a:off x="273650" y="3296627"/>
            <a:ext cx="8191707" cy="3112849"/>
          </a:xfrm>
          <a:custGeom>
            <a:avLst/>
            <a:gdLst/>
            <a:ahLst/>
            <a:cxnLst/>
            <a:rect r="r" b="b" t="t" l="l"/>
            <a:pathLst>
              <a:path h="3112849" w="8191707">
                <a:moveTo>
                  <a:pt x="8191706" y="0"/>
                </a:moveTo>
                <a:lnTo>
                  <a:pt x="0" y="0"/>
                </a:lnTo>
                <a:lnTo>
                  <a:pt x="0" y="3112849"/>
                </a:lnTo>
                <a:lnTo>
                  <a:pt x="8191706" y="3112849"/>
                </a:lnTo>
                <a:lnTo>
                  <a:pt x="8191706" y="0"/>
                </a:lnTo>
                <a:close/>
              </a:path>
            </a:pathLst>
          </a:custGeom>
          <a:blipFill>
            <a:blip r:embed="rId5">
              <a:alphaModFix amt="52000"/>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8604904" y="2527290"/>
            <a:ext cx="8654396" cy="6499990"/>
          </a:xfrm>
          <a:prstGeom prst="rect">
            <a:avLst/>
          </a:prstGeom>
        </p:spPr>
        <p:txBody>
          <a:bodyPr anchor="t" rtlCol="false" tIns="0" lIns="0" bIns="0" rIns="0">
            <a:spAutoFit/>
          </a:bodyPr>
          <a:lstStyle/>
          <a:p>
            <a:pPr>
              <a:lnSpc>
                <a:spcPts val="4357"/>
              </a:lnSpc>
            </a:pPr>
            <a:r>
              <a:rPr lang="en-US" sz="3112">
                <a:solidFill>
                  <a:srgbClr val="251E60"/>
                </a:solidFill>
                <a:latin typeface="Open Sauce"/>
              </a:rPr>
              <a:t>                                                                                                                                                       </a:t>
            </a:r>
          </a:p>
          <a:p>
            <a:pPr algn="l" marL="0" indent="0" lvl="0">
              <a:lnSpc>
                <a:spcPts val="4357"/>
              </a:lnSpc>
              <a:spcBef>
                <a:spcPct val="0"/>
              </a:spcBef>
            </a:pPr>
            <a:r>
              <a:rPr lang="en-US" sz="3112">
                <a:solidFill>
                  <a:srgbClr val="251E60"/>
                </a:solidFill>
                <a:latin typeface="Open Sauce"/>
              </a:rPr>
              <a:t>El IoT ha revolucionado el sector agrícola que permiten que los agricultores obtengan datos más precisos para programar los períodos de riego. También se pueden conectar a las aplicaciones de IoT que controlan la maquinaria de riego y datos de los sensores.de monitoreo de ciertos parámetros ambientales en un campo de cultivo ,lo que permite avizorar eventos climáticos perjudiciales para la producción para disminuir o minimizar sus efectos.                                                                                            </a:t>
            </a:r>
          </a:p>
        </p:txBody>
      </p:sp>
      <p:sp>
        <p:nvSpPr>
          <p:cNvPr name="TextBox 7" id="7"/>
          <p:cNvSpPr txBox="true"/>
          <p:nvPr/>
        </p:nvSpPr>
        <p:spPr>
          <a:xfrm rot="0">
            <a:off x="8295227" y="1805776"/>
            <a:ext cx="4273953" cy="1201669"/>
          </a:xfrm>
          <a:prstGeom prst="rect">
            <a:avLst/>
          </a:prstGeom>
        </p:spPr>
        <p:txBody>
          <a:bodyPr anchor="t" rtlCol="false" tIns="0" lIns="0" bIns="0" rIns="0">
            <a:spAutoFit/>
          </a:bodyPr>
          <a:lstStyle/>
          <a:p>
            <a:pPr algn="l" marL="0" indent="0" lvl="0">
              <a:lnSpc>
                <a:spcPts val="9872"/>
              </a:lnSpc>
              <a:spcBef>
                <a:spcPct val="0"/>
              </a:spcBef>
            </a:pPr>
            <a:r>
              <a:rPr lang="en-US" sz="7051">
                <a:solidFill>
                  <a:srgbClr val="251E60"/>
                </a:solidFill>
                <a:latin typeface="Nefelibata Pensans"/>
              </a:rPr>
              <a:t>AGRICOLA</a:t>
            </a:r>
          </a:p>
        </p:txBody>
      </p:sp>
      <p:sp>
        <p:nvSpPr>
          <p:cNvPr name="TextBox 8" id="8"/>
          <p:cNvSpPr txBox="true"/>
          <p:nvPr/>
        </p:nvSpPr>
        <p:spPr>
          <a:xfrm rot="0">
            <a:off x="1396371" y="3840903"/>
            <a:ext cx="6413149" cy="1162039"/>
          </a:xfrm>
          <a:prstGeom prst="rect">
            <a:avLst/>
          </a:prstGeom>
        </p:spPr>
        <p:txBody>
          <a:bodyPr anchor="t" rtlCol="false" tIns="0" lIns="0" bIns="0" rIns="0">
            <a:spAutoFit/>
          </a:bodyPr>
          <a:lstStyle/>
          <a:p>
            <a:pPr algn="ctr" marL="0" indent="0" lvl="0">
              <a:lnSpc>
                <a:spcPts val="9276"/>
              </a:lnSpc>
            </a:pPr>
            <a:r>
              <a:rPr lang="en-US" sz="7730">
                <a:solidFill>
                  <a:srgbClr val="251E60"/>
                </a:solidFill>
                <a:latin typeface="Stars &amp; Love"/>
              </a:rPr>
              <a:t>como se aplica? </a:t>
            </a:r>
          </a:p>
        </p:txBody>
      </p:sp>
      <p:sp>
        <p:nvSpPr>
          <p:cNvPr name="Freeform 9" id="9"/>
          <p:cNvSpPr/>
          <p:nvPr/>
        </p:nvSpPr>
        <p:spPr>
          <a:xfrm flipH="false" flipV="false" rot="0">
            <a:off x="872308" y="7121663"/>
            <a:ext cx="3730637" cy="2136637"/>
          </a:xfrm>
          <a:custGeom>
            <a:avLst/>
            <a:gdLst/>
            <a:ahLst/>
            <a:cxnLst/>
            <a:rect r="r" b="b" t="t" l="l"/>
            <a:pathLst>
              <a:path h="2136637" w="3730637">
                <a:moveTo>
                  <a:pt x="0" y="0"/>
                </a:moveTo>
                <a:lnTo>
                  <a:pt x="3730637" y="0"/>
                </a:lnTo>
                <a:lnTo>
                  <a:pt x="3730637" y="2136637"/>
                </a:lnTo>
                <a:lnTo>
                  <a:pt x="0" y="21366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203215">
            <a:off x="2771057" y="1346423"/>
            <a:ext cx="1816083" cy="1185407"/>
          </a:xfrm>
          <a:custGeom>
            <a:avLst/>
            <a:gdLst/>
            <a:ahLst/>
            <a:cxnLst/>
            <a:rect r="r" b="b" t="t" l="l"/>
            <a:pathLst>
              <a:path h="1185407" w="1816083">
                <a:moveTo>
                  <a:pt x="0" y="0"/>
                </a:moveTo>
                <a:lnTo>
                  <a:pt x="1816083" y="0"/>
                </a:lnTo>
                <a:lnTo>
                  <a:pt x="1816083" y="1185407"/>
                </a:lnTo>
                <a:lnTo>
                  <a:pt x="0" y="11854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transition spd="fast">
    <p:cover dir="d"/>
  </p:transition>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0000"/>
            </a:blip>
            <a:stretch>
              <a:fillRect l="-2838" t="-38814" r="-2294" b="-125358"/>
            </a:stretch>
          </a:blipFill>
        </p:spPr>
      </p:sp>
      <p:sp>
        <p:nvSpPr>
          <p:cNvPr name="Freeform 3" id="3"/>
          <p:cNvSpPr/>
          <p:nvPr/>
        </p:nvSpPr>
        <p:spPr>
          <a:xfrm flipH="false" flipV="false" rot="-5077150">
            <a:off x="14142363" y="-1103248"/>
            <a:ext cx="5495477" cy="4554376"/>
          </a:xfrm>
          <a:custGeom>
            <a:avLst/>
            <a:gdLst/>
            <a:ahLst/>
            <a:cxnLst/>
            <a:rect r="r" b="b" t="t" l="l"/>
            <a:pathLst>
              <a:path h="4554376" w="5495477">
                <a:moveTo>
                  <a:pt x="0" y="0"/>
                </a:moveTo>
                <a:lnTo>
                  <a:pt x="5495477" y="0"/>
                </a:lnTo>
                <a:lnTo>
                  <a:pt x="5495477" y="4554376"/>
                </a:lnTo>
                <a:lnTo>
                  <a:pt x="0" y="4554376"/>
                </a:lnTo>
                <a:lnTo>
                  <a:pt x="0" y="0"/>
                </a:lnTo>
                <a:close/>
              </a:path>
            </a:pathLst>
          </a:custGeom>
          <a:blipFill>
            <a:blip r:embed="rId3"/>
            <a:stretch>
              <a:fillRect l="0" t="0" r="0" b="0"/>
            </a:stretch>
          </a:blipFill>
        </p:spPr>
      </p:sp>
      <p:sp>
        <p:nvSpPr>
          <p:cNvPr name="Freeform 4" id="4"/>
          <p:cNvSpPr/>
          <p:nvPr/>
        </p:nvSpPr>
        <p:spPr>
          <a:xfrm flipH="false" flipV="false" rot="-7754328">
            <a:off x="-3415261" y="8011547"/>
            <a:ext cx="6043421" cy="1548627"/>
          </a:xfrm>
          <a:custGeom>
            <a:avLst/>
            <a:gdLst/>
            <a:ahLst/>
            <a:cxnLst/>
            <a:rect r="r" b="b" t="t" l="l"/>
            <a:pathLst>
              <a:path h="1548627" w="6043421">
                <a:moveTo>
                  <a:pt x="0" y="0"/>
                </a:moveTo>
                <a:lnTo>
                  <a:pt x="6043421" y="0"/>
                </a:lnTo>
                <a:lnTo>
                  <a:pt x="6043421" y="1548626"/>
                </a:lnTo>
                <a:lnTo>
                  <a:pt x="0" y="1548626"/>
                </a:lnTo>
                <a:lnTo>
                  <a:pt x="0" y="0"/>
                </a:lnTo>
                <a:close/>
              </a:path>
            </a:pathLst>
          </a:custGeom>
          <a:blipFill>
            <a:blip r:embed="rId4"/>
            <a:stretch>
              <a:fillRect l="0" t="0" r="0" b="0"/>
            </a:stretch>
          </a:blipFill>
        </p:spPr>
      </p:sp>
      <p:sp>
        <p:nvSpPr>
          <p:cNvPr name="Freeform 5" id="5"/>
          <p:cNvSpPr/>
          <p:nvPr/>
        </p:nvSpPr>
        <p:spPr>
          <a:xfrm flipH="true" flipV="false" rot="-357837">
            <a:off x="273650" y="3296627"/>
            <a:ext cx="8191707" cy="3112849"/>
          </a:xfrm>
          <a:custGeom>
            <a:avLst/>
            <a:gdLst/>
            <a:ahLst/>
            <a:cxnLst/>
            <a:rect r="r" b="b" t="t" l="l"/>
            <a:pathLst>
              <a:path h="3112849" w="8191707">
                <a:moveTo>
                  <a:pt x="8191706" y="0"/>
                </a:moveTo>
                <a:lnTo>
                  <a:pt x="0" y="0"/>
                </a:lnTo>
                <a:lnTo>
                  <a:pt x="0" y="3112849"/>
                </a:lnTo>
                <a:lnTo>
                  <a:pt x="8191706" y="3112849"/>
                </a:lnTo>
                <a:lnTo>
                  <a:pt x="8191706" y="0"/>
                </a:lnTo>
                <a:close/>
              </a:path>
            </a:pathLst>
          </a:custGeom>
          <a:blipFill>
            <a:blip r:embed="rId5">
              <a:alphaModFix amt="52000"/>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8604904" y="2932863"/>
            <a:ext cx="8285197" cy="5916727"/>
          </a:xfrm>
          <a:prstGeom prst="rect">
            <a:avLst/>
          </a:prstGeom>
        </p:spPr>
        <p:txBody>
          <a:bodyPr anchor="t" rtlCol="false" tIns="0" lIns="0" bIns="0" rIns="0">
            <a:spAutoFit/>
          </a:bodyPr>
          <a:lstStyle/>
          <a:p>
            <a:pPr>
              <a:lnSpc>
                <a:spcPts val="5288"/>
              </a:lnSpc>
            </a:pPr>
            <a:r>
              <a:rPr lang="en-US" sz="3777">
                <a:solidFill>
                  <a:srgbClr val="251E60"/>
                </a:solidFill>
                <a:latin typeface="Open Sauce"/>
              </a:rPr>
              <a:t>                                                                                                                 -logística y el transporte</a:t>
            </a:r>
          </a:p>
          <a:p>
            <a:pPr algn="l" marL="0" indent="0" lvl="0">
              <a:lnSpc>
                <a:spcPts val="5288"/>
              </a:lnSpc>
              <a:spcBef>
                <a:spcPct val="0"/>
              </a:spcBef>
            </a:pPr>
            <a:r>
              <a:rPr lang="en-US" sz="3777">
                <a:solidFill>
                  <a:srgbClr val="251E60"/>
                </a:solidFill>
                <a:latin typeface="Open Sauce"/>
              </a:rPr>
              <a:t>Las etiquetas almacenan datos que se pueden recopilar por medio de ondas de radio, lo cual permite que las empresas de logística supervisen los movimientos de los contenedores en ciertos puestos de control con RFID                                                                                                                                                                                                                                                </a:t>
            </a:r>
          </a:p>
        </p:txBody>
      </p:sp>
      <p:sp>
        <p:nvSpPr>
          <p:cNvPr name="TextBox 7" id="7"/>
          <p:cNvSpPr txBox="true"/>
          <p:nvPr/>
        </p:nvSpPr>
        <p:spPr>
          <a:xfrm rot="0">
            <a:off x="8473550" y="2211971"/>
            <a:ext cx="8416552" cy="1201669"/>
          </a:xfrm>
          <a:prstGeom prst="rect">
            <a:avLst/>
          </a:prstGeom>
        </p:spPr>
        <p:txBody>
          <a:bodyPr anchor="t" rtlCol="false" tIns="0" lIns="0" bIns="0" rIns="0">
            <a:spAutoFit/>
          </a:bodyPr>
          <a:lstStyle/>
          <a:p>
            <a:pPr algn="l" marL="0" indent="0" lvl="0">
              <a:lnSpc>
                <a:spcPts val="9872"/>
              </a:lnSpc>
              <a:spcBef>
                <a:spcPct val="0"/>
              </a:spcBef>
            </a:pPr>
            <a:r>
              <a:rPr lang="en-US" sz="7051">
                <a:solidFill>
                  <a:srgbClr val="251E60"/>
                </a:solidFill>
                <a:latin typeface="Nefelibata Pensans"/>
              </a:rPr>
              <a:t>LOGÍSTICA Y EL TRANSPORTE</a:t>
            </a:r>
          </a:p>
        </p:txBody>
      </p:sp>
      <p:sp>
        <p:nvSpPr>
          <p:cNvPr name="TextBox 8" id="8"/>
          <p:cNvSpPr txBox="true"/>
          <p:nvPr/>
        </p:nvSpPr>
        <p:spPr>
          <a:xfrm rot="0">
            <a:off x="1396371" y="3840903"/>
            <a:ext cx="6413149" cy="1162039"/>
          </a:xfrm>
          <a:prstGeom prst="rect">
            <a:avLst/>
          </a:prstGeom>
        </p:spPr>
        <p:txBody>
          <a:bodyPr anchor="t" rtlCol="false" tIns="0" lIns="0" bIns="0" rIns="0">
            <a:spAutoFit/>
          </a:bodyPr>
          <a:lstStyle/>
          <a:p>
            <a:pPr algn="ctr" marL="0" indent="0" lvl="0">
              <a:lnSpc>
                <a:spcPts val="9276"/>
              </a:lnSpc>
            </a:pPr>
            <a:r>
              <a:rPr lang="en-US" sz="7730">
                <a:solidFill>
                  <a:srgbClr val="251E60"/>
                </a:solidFill>
                <a:latin typeface="Stars &amp; Love"/>
              </a:rPr>
              <a:t>como se aplica? </a:t>
            </a:r>
          </a:p>
        </p:txBody>
      </p:sp>
      <p:sp>
        <p:nvSpPr>
          <p:cNvPr name="Freeform 9" id="9"/>
          <p:cNvSpPr/>
          <p:nvPr/>
        </p:nvSpPr>
        <p:spPr>
          <a:xfrm flipH="false" flipV="false" rot="0">
            <a:off x="872308" y="7121663"/>
            <a:ext cx="3730637" cy="2136637"/>
          </a:xfrm>
          <a:custGeom>
            <a:avLst/>
            <a:gdLst/>
            <a:ahLst/>
            <a:cxnLst/>
            <a:rect r="r" b="b" t="t" l="l"/>
            <a:pathLst>
              <a:path h="2136637" w="3730637">
                <a:moveTo>
                  <a:pt x="0" y="0"/>
                </a:moveTo>
                <a:lnTo>
                  <a:pt x="3730637" y="0"/>
                </a:lnTo>
                <a:lnTo>
                  <a:pt x="3730637" y="2136637"/>
                </a:lnTo>
                <a:lnTo>
                  <a:pt x="0" y="21366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203215">
            <a:off x="2771057" y="1346423"/>
            <a:ext cx="1816083" cy="1185407"/>
          </a:xfrm>
          <a:custGeom>
            <a:avLst/>
            <a:gdLst/>
            <a:ahLst/>
            <a:cxnLst/>
            <a:rect r="r" b="b" t="t" l="l"/>
            <a:pathLst>
              <a:path h="1185407" w="1816083">
                <a:moveTo>
                  <a:pt x="0" y="0"/>
                </a:moveTo>
                <a:lnTo>
                  <a:pt x="1816083" y="0"/>
                </a:lnTo>
                <a:lnTo>
                  <a:pt x="1816083" y="1185407"/>
                </a:lnTo>
                <a:lnTo>
                  <a:pt x="0" y="11854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transition spd="fast">
    <p:cover dir="d"/>
  </p:transition>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0000"/>
            </a:blip>
            <a:stretch>
              <a:fillRect l="-2838" t="-38814" r="-2294" b="-125358"/>
            </a:stretch>
          </a:blipFill>
        </p:spPr>
      </p:sp>
      <p:sp>
        <p:nvSpPr>
          <p:cNvPr name="Freeform 3" id="3"/>
          <p:cNvSpPr/>
          <p:nvPr/>
        </p:nvSpPr>
        <p:spPr>
          <a:xfrm flipH="false" flipV="false" rot="-5077150">
            <a:off x="14142363" y="-1103248"/>
            <a:ext cx="5495477" cy="4554376"/>
          </a:xfrm>
          <a:custGeom>
            <a:avLst/>
            <a:gdLst/>
            <a:ahLst/>
            <a:cxnLst/>
            <a:rect r="r" b="b" t="t" l="l"/>
            <a:pathLst>
              <a:path h="4554376" w="5495477">
                <a:moveTo>
                  <a:pt x="0" y="0"/>
                </a:moveTo>
                <a:lnTo>
                  <a:pt x="5495477" y="0"/>
                </a:lnTo>
                <a:lnTo>
                  <a:pt x="5495477" y="4554376"/>
                </a:lnTo>
                <a:lnTo>
                  <a:pt x="0" y="4554376"/>
                </a:lnTo>
                <a:lnTo>
                  <a:pt x="0" y="0"/>
                </a:lnTo>
                <a:close/>
              </a:path>
            </a:pathLst>
          </a:custGeom>
          <a:blipFill>
            <a:blip r:embed="rId3"/>
            <a:stretch>
              <a:fillRect l="0" t="0" r="0" b="0"/>
            </a:stretch>
          </a:blipFill>
        </p:spPr>
      </p:sp>
      <p:sp>
        <p:nvSpPr>
          <p:cNvPr name="Freeform 4" id="4"/>
          <p:cNvSpPr/>
          <p:nvPr/>
        </p:nvSpPr>
        <p:spPr>
          <a:xfrm flipH="false" flipV="false" rot="-7754328">
            <a:off x="-3415261" y="8011547"/>
            <a:ext cx="6043421" cy="1548627"/>
          </a:xfrm>
          <a:custGeom>
            <a:avLst/>
            <a:gdLst/>
            <a:ahLst/>
            <a:cxnLst/>
            <a:rect r="r" b="b" t="t" l="l"/>
            <a:pathLst>
              <a:path h="1548627" w="6043421">
                <a:moveTo>
                  <a:pt x="0" y="0"/>
                </a:moveTo>
                <a:lnTo>
                  <a:pt x="6043421" y="0"/>
                </a:lnTo>
                <a:lnTo>
                  <a:pt x="6043421" y="1548626"/>
                </a:lnTo>
                <a:lnTo>
                  <a:pt x="0" y="1548626"/>
                </a:lnTo>
                <a:lnTo>
                  <a:pt x="0" y="0"/>
                </a:lnTo>
                <a:close/>
              </a:path>
            </a:pathLst>
          </a:custGeom>
          <a:blipFill>
            <a:blip r:embed="rId4"/>
            <a:stretch>
              <a:fillRect l="0" t="0" r="0" b="0"/>
            </a:stretch>
          </a:blipFill>
        </p:spPr>
      </p:sp>
      <p:sp>
        <p:nvSpPr>
          <p:cNvPr name="Freeform 5" id="5"/>
          <p:cNvSpPr/>
          <p:nvPr/>
        </p:nvSpPr>
        <p:spPr>
          <a:xfrm flipH="true" flipV="false" rot="-357837">
            <a:off x="273650" y="3296627"/>
            <a:ext cx="8191707" cy="3112849"/>
          </a:xfrm>
          <a:custGeom>
            <a:avLst/>
            <a:gdLst/>
            <a:ahLst/>
            <a:cxnLst/>
            <a:rect r="r" b="b" t="t" l="l"/>
            <a:pathLst>
              <a:path h="3112849" w="8191707">
                <a:moveTo>
                  <a:pt x="8191706" y="0"/>
                </a:moveTo>
                <a:lnTo>
                  <a:pt x="0" y="0"/>
                </a:lnTo>
                <a:lnTo>
                  <a:pt x="0" y="3112849"/>
                </a:lnTo>
                <a:lnTo>
                  <a:pt x="8191706" y="3112849"/>
                </a:lnTo>
                <a:lnTo>
                  <a:pt x="8191706" y="0"/>
                </a:lnTo>
                <a:close/>
              </a:path>
            </a:pathLst>
          </a:custGeom>
          <a:blipFill>
            <a:blip r:embed="rId5">
              <a:alphaModFix amt="52000"/>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8473550" y="2211971"/>
            <a:ext cx="8416552" cy="1201669"/>
          </a:xfrm>
          <a:prstGeom prst="rect">
            <a:avLst/>
          </a:prstGeom>
        </p:spPr>
        <p:txBody>
          <a:bodyPr anchor="t" rtlCol="false" tIns="0" lIns="0" bIns="0" rIns="0">
            <a:spAutoFit/>
          </a:bodyPr>
          <a:lstStyle/>
          <a:p>
            <a:pPr algn="l" marL="0" indent="0" lvl="0">
              <a:lnSpc>
                <a:spcPts val="9872"/>
              </a:lnSpc>
              <a:spcBef>
                <a:spcPct val="0"/>
              </a:spcBef>
            </a:pPr>
            <a:r>
              <a:rPr lang="en-US" sz="7051">
                <a:solidFill>
                  <a:srgbClr val="251E60"/>
                </a:solidFill>
                <a:latin typeface="Nefelibata Pensans"/>
              </a:rPr>
              <a:t>EMPRESARIAL</a:t>
            </a:r>
          </a:p>
        </p:txBody>
      </p:sp>
      <p:sp>
        <p:nvSpPr>
          <p:cNvPr name="TextBox 7" id="7"/>
          <p:cNvSpPr txBox="true"/>
          <p:nvPr/>
        </p:nvSpPr>
        <p:spPr>
          <a:xfrm rot="0">
            <a:off x="1396371" y="3840903"/>
            <a:ext cx="6413149" cy="1162039"/>
          </a:xfrm>
          <a:prstGeom prst="rect">
            <a:avLst/>
          </a:prstGeom>
        </p:spPr>
        <p:txBody>
          <a:bodyPr anchor="t" rtlCol="false" tIns="0" lIns="0" bIns="0" rIns="0">
            <a:spAutoFit/>
          </a:bodyPr>
          <a:lstStyle/>
          <a:p>
            <a:pPr algn="ctr" marL="0" indent="0" lvl="0">
              <a:lnSpc>
                <a:spcPts val="9276"/>
              </a:lnSpc>
            </a:pPr>
            <a:r>
              <a:rPr lang="en-US" sz="7730">
                <a:solidFill>
                  <a:srgbClr val="251E60"/>
                </a:solidFill>
                <a:latin typeface="Stars &amp; Love"/>
              </a:rPr>
              <a:t>como se aplica? </a:t>
            </a:r>
          </a:p>
        </p:txBody>
      </p:sp>
      <p:sp>
        <p:nvSpPr>
          <p:cNvPr name="Freeform 8" id="8"/>
          <p:cNvSpPr/>
          <p:nvPr/>
        </p:nvSpPr>
        <p:spPr>
          <a:xfrm flipH="false" flipV="false" rot="0">
            <a:off x="872308" y="7121663"/>
            <a:ext cx="3730637" cy="2136637"/>
          </a:xfrm>
          <a:custGeom>
            <a:avLst/>
            <a:gdLst/>
            <a:ahLst/>
            <a:cxnLst/>
            <a:rect r="r" b="b" t="t" l="l"/>
            <a:pathLst>
              <a:path h="2136637" w="3730637">
                <a:moveTo>
                  <a:pt x="0" y="0"/>
                </a:moveTo>
                <a:lnTo>
                  <a:pt x="3730637" y="0"/>
                </a:lnTo>
                <a:lnTo>
                  <a:pt x="3730637" y="2136637"/>
                </a:lnTo>
                <a:lnTo>
                  <a:pt x="0" y="21366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203215">
            <a:off x="2771057" y="1346423"/>
            <a:ext cx="1816083" cy="1185407"/>
          </a:xfrm>
          <a:custGeom>
            <a:avLst/>
            <a:gdLst/>
            <a:ahLst/>
            <a:cxnLst/>
            <a:rect r="r" b="b" t="t" l="l"/>
            <a:pathLst>
              <a:path h="1185407" w="1816083">
                <a:moveTo>
                  <a:pt x="0" y="0"/>
                </a:moveTo>
                <a:lnTo>
                  <a:pt x="1816083" y="0"/>
                </a:lnTo>
                <a:lnTo>
                  <a:pt x="1816083" y="1185407"/>
                </a:lnTo>
                <a:lnTo>
                  <a:pt x="0" y="11854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8473550" y="3982032"/>
            <a:ext cx="7987018" cy="5276268"/>
          </a:xfrm>
          <a:prstGeom prst="rect">
            <a:avLst/>
          </a:prstGeom>
        </p:spPr>
        <p:txBody>
          <a:bodyPr anchor="t" rtlCol="false" tIns="0" lIns="0" bIns="0" rIns="0">
            <a:spAutoFit/>
          </a:bodyPr>
          <a:lstStyle/>
          <a:p>
            <a:pPr algn="ctr">
              <a:lnSpc>
                <a:spcPts val="5211"/>
              </a:lnSpc>
              <a:spcBef>
                <a:spcPct val="0"/>
              </a:spcBef>
            </a:pPr>
            <a:r>
              <a:rPr lang="en-US" sz="3722">
                <a:solidFill>
                  <a:srgbClr val="251E60"/>
                </a:solidFill>
                <a:latin typeface="Nefelibata Pensans"/>
              </a:rPr>
              <a:t>EN TORNO A LA SEGURIDAD Y LA PRIVACIDAD QUE SUPONE EL HECHO DE ESTAR CONECTADOS DE FORMA PERMANENTE. ESTA PERSPECTIVA EMPRESARIAL, ESPECIALMENTE CUANDO EL USUARIO FINAL ES EL PÚBLICO EN GENERAL.LAS SOLUCIONES DE IOT PARA LAS EMPRESAS LES PERMITEN MEJORAR LOS MODELOS COMERCIALES ACTUALES Y ENTABLAR NUEVAS RELACIONES</a:t>
            </a:r>
          </a:p>
        </p:txBody>
      </p:sp>
    </p:spTree>
  </p:cSld>
  <p:clrMapOvr>
    <a:masterClrMapping/>
  </p:clrMapOvr>
  <p:transition spd="fast">
    <p:cover dir="d"/>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sp>
        <p:nvSpPr>
          <p:cNvPr name="Freeform 2" id="2"/>
          <p:cNvSpPr/>
          <p:nvPr/>
        </p:nvSpPr>
        <p:spPr>
          <a:xfrm flipH="false" flipV="false" rot="0">
            <a:off x="-2460941" y="-100573"/>
            <a:ext cx="10387573" cy="10387573"/>
          </a:xfrm>
          <a:custGeom>
            <a:avLst/>
            <a:gdLst/>
            <a:ahLst/>
            <a:cxnLst/>
            <a:rect r="r" b="b" t="t" l="l"/>
            <a:pathLst>
              <a:path h="10387573" w="10387573">
                <a:moveTo>
                  <a:pt x="0" y="0"/>
                </a:moveTo>
                <a:lnTo>
                  <a:pt x="10387573" y="0"/>
                </a:lnTo>
                <a:lnTo>
                  <a:pt x="10387573" y="10387573"/>
                </a:lnTo>
                <a:lnTo>
                  <a:pt x="0" y="10387573"/>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9643671" y="6881558"/>
            <a:ext cx="4068071" cy="636473"/>
          </a:xfrm>
          <a:prstGeom prst="rect">
            <a:avLst/>
          </a:prstGeom>
        </p:spPr>
        <p:txBody>
          <a:bodyPr anchor="t" rtlCol="false" tIns="0" lIns="0" bIns="0" rIns="0">
            <a:spAutoFit/>
          </a:bodyPr>
          <a:lstStyle/>
          <a:p>
            <a:pPr algn="r" marL="0" indent="0" lvl="0">
              <a:lnSpc>
                <a:spcPts val="5178"/>
              </a:lnSpc>
              <a:spcBef>
                <a:spcPct val="0"/>
              </a:spcBef>
            </a:pPr>
            <a:r>
              <a:rPr lang="en-US" sz="3698">
                <a:solidFill>
                  <a:srgbClr val="251E60"/>
                </a:solidFill>
                <a:latin typeface="Nefelibata Pensans"/>
              </a:rPr>
              <a:t>PROGRAMACIÓN EQUIPO 2</a:t>
            </a:r>
          </a:p>
        </p:txBody>
      </p:sp>
      <p:sp>
        <p:nvSpPr>
          <p:cNvPr name="Freeform 4" id="4"/>
          <p:cNvSpPr/>
          <p:nvPr/>
        </p:nvSpPr>
        <p:spPr>
          <a:xfrm flipH="false" flipV="false" rot="454351">
            <a:off x="6699837" y="3254825"/>
            <a:ext cx="10488267" cy="3985542"/>
          </a:xfrm>
          <a:custGeom>
            <a:avLst/>
            <a:gdLst/>
            <a:ahLst/>
            <a:cxnLst/>
            <a:rect r="r" b="b" t="t" l="l"/>
            <a:pathLst>
              <a:path h="3985542" w="10488267">
                <a:moveTo>
                  <a:pt x="0" y="0"/>
                </a:moveTo>
                <a:lnTo>
                  <a:pt x="10488267" y="0"/>
                </a:lnTo>
                <a:lnTo>
                  <a:pt x="10488267" y="3985541"/>
                </a:lnTo>
                <a:lnTo>
                  <a:pt x="0" y="3985541"/>
                </a:lnTo>
                <a:lnTo>
                  <a:pt x="0" y="0"/>
                </a:lnTo>
                <a:close/>
              </a:path>
            </a:pathLst>
          </a:custGeom>
          <a:blipFill>
            <a:blip r:embed="rId4">
              <a:alphaModFix amt="52000"/>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61927">
            <a:off x="6507044" y="3805939"/>
            <a:ext cx="11876552" cy="2774543"/>
          </a:xfrm>
          <a:prstGeom prst="rect">
            <a:avLst/>
          </a:prstGeom>
        </p:spPr>
        <p:txBody>
          <a:bodyPr anchor="t" rtlCol="false" tIns="0" lIns="0" bIns="0" rIns="0">
            <a:spAutoFit/>
          </a:bodyPr>
          <a:lstStyle/>
          <a:p>
            <a:pPr algn="ctr">
              <a:lnSpc>
                <a:spcPts val="10722"/>
              </a:lnSpc>
            </a:pPr>
            <a:r>
              <a:rPr lang="en-US" sz="10722">
                <a:solidFill>
                  <a:srgbClr val="251E60"/>
                </a:solidFill>
                <a:latin typeface="Stars &amp; Love"/>
              </a:rPr>
              <a:t>sistema de </a:t>
            </a:r>
          </a:p>
          <a:p>
            <a:pPr algn="ctr" marL="0" indent="0" lvl="0">
              <a:lnSpc>
                <a:spcPts val="10722"/>
              </a:lnSpc>
              <a:spcBef>
                <a:spcPct val="0"/>
              </a:spcBef>
            </a:pPr>
            <a:r>
              <a:rPr lang="en-US" sz="10722">
                <a:solidFill>
                  <a:srgbClr val="251E60"/>
                </a:solidFill>
                <a:latin typeface="Stars &amp; Love"/>
              </a:rPr>
              <a:t>adquisicion de datos</a:t>
            </a:r>
          </a:p>
        </p:txBody>
      </p:sp>
      <p:sp>
        <p:nvSpPr>
          <p:cNvPr name="Freeform 6" id="6"/>
          <p:cNvSpPr/>
          <p:nvPr/>
        </p:nvSpPr>
        <p:spPr>
          <a:xfrm flipH="false" flipV="false" rot="-5863678">
            <a:off x="10952454" y="-2672383"/>
            <a:ext cx="13723769" cy="11373574"/>
          </a:xfrm>
          <a:custGeom>
            <a:avLst/>
            <a:gdLst/>
            <a:ahLst/>
            <a:cxnLst/>
            <a:rect r="r" b="b" t="t" l="l"/>
            <a:pathLst>
              <a:path h="11373574" w="13723769">
                <a:moveTo>
                  <a:pt x="0" y="0"/>
                </a:moveTo>
                <a:lnTo>
                  <a:pt x="13723769" y="0"/>
                </a:lnTo>
                <a:lnTo>
                  <a:pt x="13723769" y="11373574"/>
                </a:lnTo>
                <a:lnTo>
                  <a:pt x="0" y="11373574"/>
                </a:lnTo>
                <a:lnTo>
                  <a:pt x="0" y="0"/>
                </a:lnTo>
                <a:close/>
              </a:path>
            </a:pathLst>
          </a:custGeom>
          <a:blipFill>
            <a:blip r:embed="rId6"/>
            <a:stretch>
              <a:fillRect l="0" t="0" r="0" b="0"/>
            </a:stretch>
          </a:blipFill>
        </p:spPr>
      </p:sp>
      <p:sp>
        <p:nvSpPr>
          <p:cNvPr name="Freeform 7" id="7"/>
          <p:cNvSpPr/>
          <p:nvPr/>
        </p:nvSpPr>
        <p:spPr>
          <a:xfrm flipH="false" flipV="false" rot="-8931567">
            <a:off x="-6279166" y="7574293"/>
            <a:ext cx="16230600" cy="4159091"/>
          </a:xfrm>
          <a:custGeom>
            <a:avLst/>
            <a:gdLst/>
            <a:ahLst/>
            <a:cxnLst/>
            <a:rect r="r" b="b" t="t" l="l"/>
            <a:pathLst>
              <a:path h="4159091" w="16230600">
                <a:moveTo>
                  <a:pt x="0" y="0"/>
                </a:moveTo>
                <a:lnTo>
                  <a:pt x="16230600" y="0"/>
                </a:lnTo>
                <a:lnTo>
                  <a:pt x="16230600" y="4159091"/>
                </a:lnTo>
                <a:lnTo>
                  <a:pt x="0" y="4159091"/>
                </a:lnTo>
                <a:lnTo>
                  <a:pt x="0" y="0"/>
                </a:lnTo>
                <a:close/>
              </a:path>
            </a:pathLst>
          </a:custGeom>
          <a:blipFill>
            <a:blip r:embed="rId7"/>
            <a:stretch>
              <a:fillRect l="0" t="0" r="0" b="0"/>
            </a:stretch>
          </a:blipFill>
        </p:spPr>
      </p:sp>
      <p:sp>
        <p:nvSpPr>
          <p:cNvPr name="Freeform 8" id="8"/>
          <p:cNvSpPr/>
          <p:nvPr/>
        </p:nvSpPr>
        <p:spPr>
          <a:xfrm flipH="false" flipV="false" rot="3522018">
            <a:off x="16307566" y="7288740"/>
            <a:ext cx="2194824" cy="2525425"/>
          </a:xfrm>
          <a:custGeom>
            <a:avLst/>
            <a:gdLst/>
            <a:ahLst/>
            <a:cxnLst/>
            <a:rect r="r" b="b" t="t" l="l"/>
            <a:pathLst>
              <a:path h="2525425" w="2194824">
                <a:moveTo>
                  <a:pt x="0" y="0"/>
                </a:moveTo>
                <a:lnTo>
                  <a:pt x="2194824" y="0"/>
                </a:lnTo>
                <a:lnTo>
                  <a:pt x="2194824" y="2525425"/>
                </a:lnTo>
                <a:lnTo>
                  <a:pt x="0" y="252542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513629" y="334818"/>
            <a:ext cx="3084659" cy="1766668"/>
          </a:xfrm>
          <a:custGeom>
            <a:avLst/>
            <a:gdLst/>
            <a:ahLst/>
            <a:cxnLst/>
            <a:rect r="r" b="b" t="t" l="l"/>
            <a:pathLst>
              <a:path h="1766668" w="3084659">
                <a:moveTo>
                  <a:pt x="0" y="0"/>
                </a:moveTo>
                <a:lnTo>
                  <a:pt x="3084658" y="0"/>
                </a:lnTo>
                <a:lnTo>
                  <a:pt x="3084658" y="1766668"/>
                </a:lnTo>
                <a:lnTo>
                  <a:pt x="0" y="176666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814565" y="2876141"/>
            <a:ext cx="5668397" cy="4534718"/>
          </a:xfrm>
          <a:custGeom>
            <a:avLst/>
            <a:gdLst/>
            <a:ahLst/>
            <a:cxnLst/>
            <a:rect r="r" b="b" t="t" l="l"/>
            <a:pathLst>
              <a:path h="4534718" w="5668397">
                <a:moveTo>
                  <a:pt x="0" y="0"/>
                </a:moveTo>
                <a:lnTo>
                  <a:pt x="5668397" y="0"/>
                </a:lnTo>
                <a:lnTo>
                  <a:pt x="5668397" y="4534718"/>
                </a:lnTo>
                <a:lnTo>
                  <a:pt x="0" y="453471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transition spd="fast">
    <p:cover dir="d"/>
  </p:transition>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551035">
            <a:off x="3603855" y="-4217581"/>
            <a:ext cx="11080289" cy="18722162"/>
          </a:xfrm>
          <a:custGeom>
            <a:avLst/>
            <a:gdLst/>
            <a:ahLst/>
            <a:cxnLst/>
            <a:rect r="r" b="b" t="t" l="l"/>
            <a:pathLst>
              <a:path h="18722162" w="11080289">
                <a:moveTo>
                  <a:pt x="11080290" y="451809"/>
                </a:moveTo>
                <a:lnTo>
                  <a:pt x="10277074" y="18722162"/>
                </a:lnTo>
                <a:lnTo>
                  <a:pt x="0" y="18270353"/>
                </a:lnTo>
                <a:lnTo>
                  <a:pt x="803216" y="0"/>
                </a:lnTo>
                <a:lnTo>
                  <a:pt x="11080290" y="451809"/>
                </a:lnTo>
                <a:close/>
              </a:path>
            </a:pathLst>
          </a:custGeom>
          <a:blipFill>
            <a:blip r:embed="rId2">
              <a:alphaModFix amt="13000"/>
            </a:blip>
            <a:stretch>
              <a:fillRect l="-13512" t="-8145" r="-69201" b="-8915"/>
            </a:stretch>
          </a:blipFill>
        </p:spPr>
      </p:sp>
      <p:sp>
        <p:nvSpPr>
          <p:cNvPr name="Freeform 3" id="3"/>
          <p:cNvSpPr/>
          <p:nvPr/>
        </p:nvSpPr>
        <p:spPr>
          <a:xfrm flipH="false" flipV="false" rot="-3017679">
            <a:off x="14352081" y="7147250"/>
            <a:ext cx="6959038" cy="1342100"/>
          </a:xfrm>
          <a:custGeom>
            <a:avLst/>
            <a:gdLst/>
            <a:ahLst/>
            <a:cxnLst/>
            <a:rect r="r" b="b" t="t" l="l"/>
            <a:pathLst>
              <a:path h="1342100" w="6959038">
                <a:moveTo>
                  <a:pt x="0" y="0"/>
                </a:moveTo>
                <a:lnTo>
                  <a:pt x="6959039" y="0"/>
                </a:lnTo>
                <a:lnTo>
                  <a:pt x="6959039" y="1342100"/>
                </a:lnTo>
                <a:lnTo>
                  <a:pt x="0" y="1342100"/>
                </a:lnTo>
                <a:lnTo>
                  <a:pt x="0" y="0"/>
                </a:lnTo>
                <a:close/>
              </a:path>
            </a:pathLst>
          </a:custGeom>
          <a:blipFill>
            <a:blip r:embed="rId3"/>
            <a:stretch>
              <a:fillRect l="0" t="0" r="0" b="0"/>
            </a:stretch>
          </a:blipFill>
        </p:spPr>
      </p:sp>
      <p:sp>
        <p:nvSpPr>
          <p:cNvPr name="Freeform 4" id="4"/>
          <p:cNvSpPr/>
          <p:nvPr/>
        </p:nvSpPr>
        <p:spPr>
          <a:xfrm flipH="false" flipV="false" rot="203215">
            <a:off x="14496835" y="7409176"/>
            <a:ext cx="2712533" cy="1770544"/>
          </a:xfrm>
          <a:custGeom>
            <a:avLst/>
            <a:gdLst/>
            <a:ahLst/>
            <a:cxnLst/>
            <a:rect r="r" b="b" t="t" l="l"/>
            <a:pathLst>
              <a:path h="1770544" w="2712533">
                <a:moveTo>
                  <a:pt x="0" y="0"/>
                </a:moveTo>
                <a:lnTo>
                  <a:pt x="2712533" y="0"/>
                </a:lnTo>
                <a:lnTo>
                  <a:pt x="2712533" y="1770544"/>
                </a:lnTo>
                <a:lnTo>
                  <a:pt x="0" y="17705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0">
            <a:off x="3671770" y="1507708"/>
            <a:ext cx="10944460" cy="4775765"/>
          </a:xfrm>
          <a:custGeom>
            <a:avLst/>
            <a:gdLst/>
            <a:ahLst/>
            <a:cxnLst/>
            <a:rect r="r" b="b" t="t" l="l"/>
            <a:pathLst>
              <a:path h="4775765" w="10944460">
                <a:moveTo>
                  <a:pt x="0" y="4775764"/>
                </a:moveTo>
                <a:lnTo>
                  <a:pt x="10944460" y="4775764"/>
                </a:lnTo>
                <a:lnTo>
                  <a:pt x="10944460" y="0"/>
                </a:lnTo>
                <a:lnTo>
                  <a:pt x="0" y="0"/>
                </a:lnTo>
                <a:lnTo>
                  <a:pt x="0" y="4775764"/>
                </a:lnTo>
                <a:close/>
              </a:path>
            </a:pathLst>
          </a:custGeom>
          <a:blipFill>
            <a:blip r:embed="rId6">
              <a:alphaModFix amt="69000"/>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160768">
            <a:off x="-5630579" y="1198572"/>
            <a:ext cx="9748317" cy="2498006"/>
          </a:xfrm>
          <a:custGeom>
            <a:avLst/>
            <a:gdLst/>
            <a:ahLst/>
            <a:cxnLst/>
            <a:rect r="r" b="b" t="t" l="l"/>
            <a:pathLst>
              <a:path h="2498006" w="9748317">
                <a:moveTo>
                  <a:pt x="0" y="0"/>
                </a:moveTo>
                <a:lnTo>
                  <a:pt x="9748317" y="0"/>
                </a:lnTo>
                <a:lnTo>
                  <a:pt x="9748317" y="2498007"/>
                </a:lnTo>
                <a:lnTo>
                  <a:pt x="0" y="2498007"/>
                </a:lnTo>
                <a:lnTo>
                  <a:pt x="0" y="0"/>
                </a:lnTo>
                <a:close/>
              </a:path>
            </a:pathLst>
          </a:custGeom>
          <a:blipFill>
            <a:blip r:embed="rId8"/>
            <a:stretch>
              <a:fillRect l="0" t="0" r="0" b="0"/>
            </a:stretch>
          </a:blipFill>
        </p:spPr>
      </p:sp>
      <p:sp>
        <p:nvSpPr>
          <p:cNvPr name="Freeform 7" id="7"/>
          <p:cNvSpPr/>
          <p:nvPr/>
        </p:nvSpPr>
        <p:spPr>
          <a:xfrm flipH="false" flipV="false" rot="0">
            <a:off x="381370" y="1028700"/>
            <a:ext cx="3730637" cy="2136637"/>
          </a:xfrm>
          <a:custGeom>
            <a:avLst/>
            <a:gdLst/>
            <a:ahLst/>
            <a:cxnLst/>
            <a:rect r="r" b="b" t="t" l="l"/>
            <a:pathLst>
              <a:path h="2136637" w="3730637">
                <a:moveTo>
                  <a:pt x="0" y="0"/>
                </a:moveTo>
                <a:lnTo>
                  <a:pt x="3730637" y="0"/>
                </a:lnTo>
                <a:lnTo>
                  <a:pt x="3730637" y="2136637"/>
                </a:lnTo>
                <a:lnTo>
                  <a:pt x="0" y="213663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1676109" y="2827626"/>
            <a:ext cx="16155491" cy="2824918"/>
          </a:xfrm>
          <a:prstGeom prst="rect">
            <a:avLst/>
          </a:prstGeom>
        </p:spPr>
        <p:txBody>
          <a:bodyPr anchor="t" rtlCol="false" tIns="0" lIns="0" bIns="0" rIns="0">
            <a:spAutoFit/>
          </a:bodyPr>
          <a:lstStyle/>
          <a:p>
            <a:pPr algn="ctr" marL="0" indent="0" lvl="0">
              <a:lnSpc>
                <a:spcPts val="22357"/>
              </a:lnSpc>
            </a:pPr>
            <a:r>
              <a:rPr lang="en-US" sz="18631">
                <a:solidFill>
                  <a:srgbClr val="251E60"/>
                </a:solidFill>
                <a:latin typeface="Stars &amp; Love"/>
              </a:rPr>
              <a:t>Que es? </a:t>
            </a:r>
          </a:p>
        </p:txBody>
      </p:sp>
      <p:sp>
        <p:nvSpPr>
          <p:cNvPr name="Freeform 9" id="9"/>
          <p:cNvSpPr/>
          <p:nvPr/>
        </p:nvSpPr>
        <p:spPr>
          <a:xfrm flipH="false" flipV="false" rot="0">
            <a:off x="3959706" y="6531122"/>
            <a:ext cx="10081432" cy="1099793"/>
          </a:xfrm>
          <a:custGeom>
            <a:avLst/>
            <a:gdLst/>
            <a:ahLst/>
            <a:cxnLst/>
            <a:rect r="r" b="b" t="t" l="l"/>
            <a:pathLst>
              <a:path h="1099793" w="10081432">
                <a:moveTo>
                  <a:pt x="0" y="0"/>
                </a:moveTo>
                <a:lnTo>
                  <a:pt x="10081431" y="0"/>
                </a:lnTo>
                <a:lnTo>
                  <a:pt x="10081431" y="1099793"/>
                </a:lnTo>
                <a:lnTo>
                  <a:pt x="0" y="1099793"/>
                </a:lnTo>
                <a:lnTo>
                  <a:pt x="0" y="0"/>
                </a:lnTo>
                <a:close/>
              </a:path>
            </a:pathLst>
          </a:custGeom>
          <a:blipFill>
            <a:blip r:embed="rId11">
              <a:alphaModFix amt="64000"/>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5315002" y="6785754"/>
            <a:ext cx="7657996" cy="523854"/>
          </a:xfrm>
          <a:prstGeom prst="rect">
            <a:avLst/>
          </a:prstGeom>
        </p:spPr>
        <p:txBody>
          <a:bodyPr anchor="t" rtlCol="false" tIns="0" lIns="0" bIns="0" rIns="0">
            <a:spAutoFit/>
          </a:bodyPr>
          <a:lstStyle/>
          <a:p>
            <a:pPr algn="ctr" marL="0" indent="0" lvl="0">
              <a:lnSpc>
                <a:spcPts val="4200"/>
              </a:lnSpc>
              <a:spcBef>
                <a:spcPct val="0"/>
              </a:spcBef>
            </a:pPr>
            <a:r>
              <a:rPr lang="en-US" sz="3000">
                <a:solidFill>
                  <a:srgbClr val="251E60"/>
                </a:solidFill>
                <a:latin typeface="Nefelibata Pensans"/>
              </a:rPr>
              <a:t>SISTEMA DE ADQUISICION DE DATOS</a:t>
            </a:r>
          </a:p>
        </p:txBody>
      </p:sp>
    </p:spTree>
  </p:cSld>
  <p:clrMapOvr>
    <a:masterClrMapping/>
  </p:clrMapOvr>
  <p:transition spd="fast">
    <p:cover dir="d"/>
  </p:transition>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0000"/>
            </a:blip>
            <a:stretch>
              <a:fillRect l="-2838" t="-38814" r="-2294" b="-125358"/>
            </a:stretch>
          </a:blipFill>
        </p:spPr>
      </p:sp>
      <p:sp>
        <p:nvSpPr>
          <p:cNvPr name="Freeform 3" id="3"/>
          <p:cNvSpPr/>
          <p:nvPr/>
        </p:nvSpPr>
        <p:spPr>
          <a:xfrm flipH="false" flipV="false" rot="-5077150">
            <a:off x="14142363" y="-1103248"/>
            <a:ext cx="5495477" cy="4554376"/>
          </a:xfrm>
          <a:custGeom>
            <a:avLst/>
            <a:gdLst/>
            <a:ahLst/>
            <a:cxnLst/>
            <a:rect r="r" b="b" t="t" l="l"/>
            <a:pathLst>
              <a:path h="4554376" w="5495477">
                <a:moveTo>
                  <a:pt x="0" y="0"/>
                </a:moveTo>
                <a:lnTo>
                  <a:pt x="5495477" y="0"/>
                </a:lnTo>
                <a:lnTo>
                  <a:pt x="5495477" y="4554376"/>
                </a:lnTo>
                <a:lnTo>
                  <a:pt x="0" y="4554376"/>
                </a:lnTo>
                <a:lnTo>
                  <a:pt x="0" y="0"/>
                </a:lnTo>
                <a:close/>
              </a:path>
            </a:pathLst>
          </a:custGeom>
          <a:blipFill>
            <a:blip r:embed="rId3"/>
            <a:stretch>
              <a:fillRect l="0" t="0" r="0" b="0"/>
            </a:stretch>
          </a:blipFill>
        </p:spPr>
      </p:sp>
      <p:sp>
        <p:nvSpPr>
          <p:cNvPr name="Freeform 4" id="4"/>
          <p:cNvSpPr/>
          <p:nvPr/>
        </p:nvSpPr>
        <p:spPr>
          <a:xfrm flipH="false" flipV="false" rot="6504111">
            <a:off x="-2049976" y="4581854"/>
            <a:ext cx="6805282" cy="5639878"/>
          </a:xfrm>
          <a:custGeom>
            <a:avLst/>
            <a:gdLst/>
            <a:ahLst/>
            <a:cxnLst/>
            <a:rect r="r" b="b" t="t" l="l"/>
            <a:pathLst>
              <a:path h="5639878" w="6805282">
                <a:moveTo>
                  <a:pt x="0" y="0"/>
                </a:moveTo>
                <a:lnTo>
                  <a:pt x="6805282" y="0"/>
                </a:lnTo>
                <a:lnTo>
                  <a:pt x="6805282" y="5639878"/>
                </a:lnTo>
                <a:lnTo>
                  <a:pt x="0" y="5639878"/>
                </a:lnTo>
                <a:lnTo>
                  <a:pt x="0" y="0"/>
                </a:lnTo>
                <a:close/>
              </a:path>
            </a:pathLst>
          </a:custGeom>
          <a:blipFill>
            <a:blip r:embed="rId3"/>
            <a:stretch>
              <a:fillRect l="0" t="0" r="0" b="0"/>
            </a:stretch>
          </a:blipFill>
        </p:spPr>
      </p:sp>
      <p:sp>
        <p:nvSpPr>
          <p:cNvPr name="Freeform 5" id="5"/>
          <p:cNvSpPr/>
          <p:nvPr/>
        </p:nvSpPr>
        <p:spPr>
          <a:xfrm flipH="true" flipV="false" rot="-357837">
            <a:off x="3411439" y="729332"/>
            <a:ext cx="4248002" cy="1614241"/>
          </a:xfrm>
          <a:custGeom>
            <a:avLst/>
            <a:gdLst/>
            <a:ahLst/>
            <a:cxnLst/>
            <a:rect r="r" b="b" t="t" l="l"/>
            <a:pathLst>
              <a:path h="1614241" w="4248002">
                <a:moveTo>
                  <a:pt x="4248002" y="0"/>
                </a:moveTo>
                <a:lnTo>
                  <a:pt x="0" y="0"/>
                </a:lnTo>
                <a:lnTo>
                  <a:pt x="0" y="1614240"/>
                </a:lnTo>
                <a:lnTo>
                  <a:pt x="4248002" y="1614240"/>
                </a:lnTo>
                <a:lnTo>
                  <a:pt x="4248002" y="0"/>
                </a:lnTo>
                <a:close/>
              </a:path>
            </a:pathLst>
          </a:custGeom>
          <a:blipFill>
            <a:blip r:embed="rId4">
              <a:alphaModFix amt="52000"/>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4173371" y="2358144"/>
            <a:ext cx="9941258" cy="6900156"/>
          </a:xfrm>
          <a:prstGeom prst="rect">
            <a:avLst/>
          </a:prstGeom>
        </p:spPr>
        <p:txBody>
          <a:bodyPr anchor="t" rtlCol="false" tIns="0" lIns="0" bIns="0" rIns="0">
            <a:spAutoFit/>
          </a:bodyPr>
          <a:lstStyle/>
          <a:p>
            <a:pPr algn="l" marL="0" indent="0" lvl="0">
              <a:lnSpc>
                <a:spcPts val="5552"/>
              </a:lnSpc>
              <a:spcBef>
                <a:spcPct val="0"/>
              </a:spcBef>
            </a:pPr>
            <a:r>
              <a:rPr lang="en-US" sz="3965">
                <a:solidFill>
                  <a:srgbClr val="251E60"/>
                </a:solidFill>
                <a:latin typeface="Open Sauce"/>
              </a:rPr>
              <a:t>Los sistemas de adquisición de datos son productos y/o procesos utilizados para recopilar información para documentar o analizar un fenómeno.                                                                                                                              +sensores que convierten parámetros físicos en señales eléctricas, y de dispositivos que convierten esas señales en datos digitales que pueden ser procesados por un ordenador u otro dispositivo electrónico.</a:t>
            </a:r>
          </a:p>
        </p:txBody>
      </p:sp>
      <p:sp>
        <p:nvSpPr>
          <p:cNvPr name="TextBox 7" id="7"/>
          <p:cNvSpPr txBox="true"/>
          <p:nvPr/>
        </p:nvSpPr>
        <p:spPr>
          <a:xfrm rot="0">
            <a:off x="3099615" y="1028700"/>
            <a:ext cx="5711944" cy="1015504"/>
          </a:xfrm>
          <a:prstGeom prst="rect">
            <a:avLst/>
          </a:prstGeom>
        </p:spPr>
        <p:txBody>
          <a:bodyPr anchor="t" rtlCol="false" tIns="0" lIns="0" bIns="0" rIns="0">
            <a:spAutoFit/>
          </a:bodyPr>
          <a:lstStyle/>
          <a:p>
            <a:pPr algn="ctr" marL="0" indent="0" lvl="0">
              <a:lnSpc>
                <a:spcPts val="8068"/>
              </a:lnSpc>
            </a:pPr>
            <a:r>
              <a:rPr lang="en-US" sz="6723">
                <a:solidFill>
                  <a:srgbClr val="251E60"/>
                </a:solidFill>
                <a:latin typeface="Stars &amp; Love"/>
              </a:rPr>
              <a:t>Que es? </a:t>
            </a:r>
          </a:p>
        </p:txBody>
      </p:sp>
      <p:sp>
        <p:nvSpPr>
          <p:cNvPr name="Freeform 8" id="8"/>
          <p:cNvSpPr/>
          <p:nvPr/>
        </p:nvSpPr>
        <p:spPr>
          <a:xfrm flipH="false" flipV="false" rot="0">
            <a:off x="562989" y="7401793"/>
            <a:ext cx="2776084" cy="1589939"/>
          </a:xfrm>
          <a:custGeom>
            <a:avLst/>
            <a:gdLst/>
            <a:ahLst/>
            <a:cxnLst/>
            <a:rect r="r" b="b" t="t" l="l"/>
            <a:pathLst>
              <a:path h="1589939" w="2776084">
                <a:moveTo>
                  <a:pt x="0" y="0"/>
                </a:moveTo>
                <a:lnTo>
                  <a:pt x="2776084" y="0"/>
                </a:lnTo>
                <a:lnTo>
                  <a:pt x="2776084" y="1589939"/>
                </a:lnTo>
                <a:lnTo>
                  <a:pt x="0" y="15899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203215">
            <a:off x="14816403" y="838711"/>
            <a:ext cx="3023583" cy="1973575"/>
          </a:xfrm>
          <a:custGeom>
            <a:avLst/>
            <a:gdLst/>
            <a:ahLst/>
            <a:cxnLst/>
            <a:rect r="r" b="b" t="t" l="l"/>
            <a:pathLst>
              <a:path h="1973575" w="3023583">
                <a:moveTo>
                  <a:pt x="0" y="0"/>
                </a:moveTo>
                <a:lnTo>
                  <a:pt x="3023583" y="0"/>
                </a:lnTo>
                <a:lnTo>
                  <a:pt x="3023583" y="1973576"/>
                </a:lnTo>
                <a:lnTo>
                  <a:pt x="0" y="197357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transition spd="fast">
    <p:cover dir="d"/>
  </p:transition>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551035">
            <a:off x="3603855" y="-4217581"/>
            <a:ext cx="11080289" cy="18722162"/>
          </a:xfrm>
          <a:custGeom>
            <a:avLst/>
            <a:gdLst/>
            <a:ahLst/>
            <a:cxnLst/>
            <a:rect r="r" b="b" t="t" l="l"/>
            <a:pathLst>
              <a:path h="18722162" w="11080289">
                <a:moveTo>
                  <a:pt x="11080290" y="451809"/>
                </a:moveTo>
                <a:lnTo>
                  <a:pt x="10277074" y="18722162"/>
                </a:lnTo>
                <a:lnTo>
                  <a:pt x="0" y="18270353"/>
                </a:lnTo>
                <a:lnTo>
                  <a:pt x="803216" y="0"/>
                </a:lnTo>
                <a:lnTo>
                  <a:pt x="11080290" y="451809"/>
                </a:lnTo>
                <a:close/>
              </a:path>
            </a:pathLst>
          </a:custGeom>
          <a:blipFill>
            <a:blip r:embed="rId2">
              <a:alphaModFix amt="13000"/>
            </a:blip>
            <a:stretch>
              <a:fillRect l="-13512" t="-8145" r="-69201" b="-8915"/>
            </a:stretch>
          </a:blipFill>
        </p:spPr>
      </p:sp>
      <p:sp>
        <p:nvSpPr>
          <p:cNvPr name="Freeform 3" id="3"/>
          <p:cNvSpPr/>
          <p:nvPr/>
        </p:nvSpPr>
        <p:spPr>
          <a:xfrm flipH="false" flipV="false" rot="-3017679">
            <a:off x="14352081" y="7147250"/>
            <a:ext cx="6959038" cy="1342100"/>
          </a:xfrm>
          <a:custGeom>
            <a:avLst/>
            <a:gdLst/>
            <a:ahLst/>
            <a:cxnLst/>
            <a:rect r="r" b="b" t="t" l="l"/>
            <a:pathLst>
              <a:path h="1342100" w="6959038">
                <a:moveTo>
                  <a:pt x="0" y="0"/>
                </a:moveTo>
                <a:lnTo>
                  <a:pt x="6959039" y="0"/>
                </a:lnTo>
                <a:lnTo>
                  <a:pt x="6959039" y="1342100"/>
                </a:lnTo>
                <a:lnTo>
                  <a:pt x="0" y="1342100"/>
                </a:lnTo>
                <a:lnTo>
                  <a:pt x="0" y="0"/>
                </a:lnTo>
                <a:close/>
              </a:path>
            </a:pathLst>
          </a:custGeom>
          <a:blipFill>
            <a:blip r:embed="rId3"/>
            <a:stretch>
              <a:fillRect l="0" t="0" r="0" b="0"/>
            </a:stretch>
          </a:blipFill>
        </p:spPr>
      </p:sp>
      <p:sp>
        <p:nvSpPr>
          <p:cNvPr name="Freeform 4" id="4"/>
          <p:cNvSpPr/>
          <p:nvPr/>
        </p:nvSpPr>
        <p:spPr>
          <a:xfrm flipH="false" flipV="false" rot="203215">
            <a:off x="14496835" y="7409176"/>
            <a:ext cx="2712533" cy="1770544"/>
          </a:xfrm>
          <a:custGeom>
            <a:avLst/>
            <a:gdLst/>
            <a:ahLst/>
            <a:cxnLst/>
            <a:rect r="r" b="b" t="t" l="l"/>
            <a:pathLst>
              <a:path h="1770544" w="2712533">
                <a:moveTo>
                  <a:pt x="0" y="0"/>
                </a:moveTo>
                <a:lnTo>
                  <a:pt x="2712533" y="0"/>
                </a:lnTo>
                <a:lnTo>
                  <a:pt x="2712533" y="1770544"/>
                </a:lnTo>
                <a:lnTo>
                  <a:pt x="0" y="17705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0">
            <a:off x="3671770" y="1507708"/>
            <a:ext cx="10944460" cy="4775765"/>
          </a:xfrm>
          <a:custGeom>
            <a:avLst/>
            <a:gdLst/>
            <a:ahLst/>
            <a:cxnLst/>
            <a:rect r="r" b="b" t="t" l="l"/>
            <a:pathLst>
              <a:path h="4775765" w="10944460">
                <a:moveTo>
                  <a:pt x="0" y="4775764"/>
                </a:moveTo>
                <a:lnTo>
                  <a:pt x="10944460" y="4775764"/>
                </a:lnTo>
                <a:lnTo>
                  <a:pt x="10944460" y="0"/>
                </a:lnTo>
                <a:lnTo>
                  <a:pt x="0" y="0"/>
                </a:lnTo>
                <a:lnTo>
                  <a:pt x="0" y="4775764"/>
                </a:lnTo>
                <a:close/>
              </a:path>
            </a:pathLst>
          </a:custGeom>
          <a:blipFill>
            <a:blip r:embed="rId6">
              <a:alphaModFix amt="69000"/>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160768">
            <a:off x="-5630579" y="1198572"/>
            <a:ext cx="9748317" cy="2498006"/>
          </a:xfrm>
          <a:custGeom>
            <a:avLst/>
            <a:gdLst/>
            <a:ahLst/>
            <a:cxnLst/>
            <a:rect r="r" b="b" t="t" l="l"/>
            <a:pathLst>
              <a:path h="2498006" w="9748317">
                <a:moveTo>
                  <a:pt x="0" y="0"/>
                </a:moveTo>
                <a:lnTo>
                  <a:pt x="9748317" y="0"/>
                </a:lnTo>
                <a:lnTo>
                  <a:pt x="9748317" y="2498007"/>
                </a:lnTo>
                <a:lnTo>
                  <a:pt x="0" y="2498007"/>
                </a:lnTo>
                <a:lnTo>
                  <a:pt x="0" y="0"/>
                </a:lnTo>
                <a:close/>
              </a:path>
            </a:pathLst>
          </a:custGeom>
          <a:blipFill>
            <a:blip r:embed="rId8"/>
            <a:stretch>
              <a:fillRect l="0" t="0" r="0" b="0"/>
            </a:stretch>
          </a:blipFill>
        </p:spPr>
      </p:sp>
      <p:sp>
        <p:nvSpPr>
          <p:cNvPr name="Freeform 7" id="7"/>
          <p:cNvSpPr/>
          <p:nvPr/>
        </p:nvSpPr>
        <p:spPr>
          <a:xfrm flipH="false" flipV="false" rot="0">
            <a:off x="381370" y="1028700"/>
            <a:ext cx="3730637" cy="2136637"/>
          </a:xfrm>
          <a:custGeom>
            <a:avLst/>
            <a:gdLst/>
            <a:ahLst/>
            <a:cxnLst/>
            <a:rect r="r" b="b" t="t" l="l"/>
            <a:pathLst>
              <a:path h="2136637" w="3730637">
                <a:moveTo>
                  <a:pt x="0" y="0"/>
                </a:moveTo>
                <a:lnTo>
                  <a:pt x="3730637" y="0"/>
                </a:lnTo>
                <a:lnTo>
                  <a:pt x="3730637" y="2136637"/>
                </a:lnTo>
                <a:lnTo>
                  <a:pt x="0" y="213663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2557543" y="3258453"/>
            <a:ext cx="14203518" cy="1885047"/>
          </a:xfrm>
          <a:prstGeom prst="rect">
            <a:avLst/>
          </a:prstGeom>
        </p:spPr>
        <p:txBody>
          <a:bodyPr anchor="t" rtlCol="false" tIns="0" lIns="0" bIns="0" rIns="0">
            <a:spAutoFit/>
          </a:bodyPr>
          <a:lstStyle/>
          <a:p>
            <a:pPr algn="ctr" marL="0" indent="0" lvl="0">
              <a:lnSpc>
                <a:spcPts val="14919"/>
              </a:lnSpc>
            </a:pPr>
            <a:r>
              <a:rPr lang="en-US" sz="12432">
                <a:solidFill>
                  <a:srgbClr val="251E60"/>
                </a:solidFill>
                <a:latin typeface="Stars &amp; Love"/>
              </a:rPr>
              <a:t>Como se creo? </a:t>
            </a:r>
          </a:p>
        </p:txBody>
      </p:sp>
      <p:sp>
        <p:nvSpPr>
          <p:cNvPr name="Freeform 9" id="9"/>
          <p:cNvSpPr/>
          <p:nvPr/>
        </p:nvSpPr>
        <p:spPr>
          <a:xfrm flipH="false" flipV="false" rot="0">
            <a:off x="3959706" y="6531122"/>
            <a:ext cx="10081432" cy="1099793"/>
          </a:xfrm>
          <a:custGeom>
            <a:avLst/>
            <a:gdLst/>
            <a:ahLst/>
            <a:cxnLst/>
            <a:rect r="r" b="b" t="t" l="l"/>
            <a:pathLst>
              <a:path h="1099793" w="10081432">
                <a:moveTo>
                  <a:pt x="0" y="0"/>
                </a:moveTo>
                <a:lnTo>
                  <a:pt x="10081431" y="0"/>
                </a:lnTo>
                <a:lnTo>
                  <a:pt x="10081431" y="1099793"/>
                </a:lnTo>
                <a:lnTo>
                  <a:pt x="0" y="1099793"/>
                </a:lnTo>
                <a:lnTo>
                  <a:pt x="0" y="0"/>
                </a:lnTo>
                <a:close/>
              </a:path>
            </a:pathLst>
          </a:custGeom>
          <a:blipFill>
            <a:blip r:embed="rId11">
              <a:alphaModFix amt="64000"/>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5315002" y="6785754"/>
            <a:ext cx="7657996" cy="523854"/>
          </a:xfrm>
          <a:prstGeom prst="rect">
            <a:avLst/>
          </a:prstGeom>
        </p:spPr>
        <p:txBody>
          <a:bodyPr anchor="t" rtlCol="false" tIns="0" lIns="0" bIns="0" rIns="0">
            <a:spAutoFit/>
          </a:bodyPr>
          <a:lstStyle/>
          <a:p>
            <a:pPr algn="ctr" marL="0" indent="0" lvl="0">
              <a:lnSpc>
                <a:spcPts val="4200"/>
              </a:lnSpc>
              <a:spcBef>
                <a:spcPct val="0"/>
              </a:spcBef>
            </a:pPr>
            <a:r>
              <a:rPr lang="en-US" sz="3000">
                <a:solidFill>
                  <a:srgbClr val="251E60"/>
                </a:solidFill>
                <a:latin typeface="Nefelibata Pensans"/>
              </a:rPr>
              <a:t>SISTEMA DE ADQUISICIÓN DE DATOS</a:t>
            </a:r>
          </a:p>
        </p:txBody>
      </p:sp>
    </p:spTree>
  </p:cSld>
  <p:clrMapOvr>
    <a:masterClrMapping/>
  </p:clrMapOvr>
  <p:transition spd="fast">
    <p:cover dir="d"/>
  </p:transition>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0000"/>
            </a:blip>
            <a:stretch>
              <a:fillRect l="-2838" t="-38814" r="-2294" b="-125358"/>
            </a:stretch>
          </a:blipFill>
        </p:spPr>
      </p:sp>
      <p:sp>
        <p:nvSpPr>
          <p:cNvPr name="Freeform 3" id="3"/>
          <p:cNvSpPr/>
          <p:nvPr/>
        </p:nvSpPr>
        <p:spPr>
          <a:xfrm flipH="false" flipV="false" rot="-5077150">
            <a:off x="14142363" y="-1103248"/>
            <a:ext cx="5495477" cy="4554376"/>
          </a:xfrm>
          <a:custGeom>
            <a:avLst/>
            <a:gdLst/>
            <a:ahLst/>
            <a:cxnLst/>
            <a:rect r="r" b="b" t="t" l="l"/>
            <a:pathLst>
              <a:path h="4554376" w="5495477">
                <a:moveTo>
                  <a:pt x="0" y="0"/>
                </a:moveTo>
                <a:lnTo>
                  <a:pt x="5495477" y="0"/>
                </a:lnTo>
                <a:lnTo>
                  <a:pt x="5495477" y="4554376"/>
                </a:lnTo>
                <a:lnTo>
                  <a:pt x="0" y="4554376"/>
                </a:lnTo>
                <a:lnTo>
                  <a:pt x="0" y="0"/>
                </a:lnTo>
                <a:close/>
              </a:path>
            </a:pathLst>
          </a:custGeom>
          <a:blipFill>
            <a:blip r:embed="rId3"/>
            <a:stretch>
              <a:fillRect l="0" t="0" r="0" b="0"/>
            </a:stretch>
          </a:blipFill>
        </p:spPr>
      </p:sp>
      <p:sp>
        <p:nvSpPr>
          <p:cNvPr name="Freeform 4" id="4"/>
          <p:cNvSpPr/>
          <p:nvPr/>
        </p:nvSpPr>
        <p:spPr>
          <a:xfrm flipH="false" flipV="false" rot="-7754328">
            <a:off x="-3415261" y="8011547"/>
            <a:ext cx="6043421" cy="1548627"/>
          </a:xfrm>
          <a:custGeom>
            <a:avLst/>
            <a:gdLst/>
            <a:ahLst/>
            <a:cxnLst/>
            <a:rect r="r" b="b" t="t" l="l"/>
            <a:pathLst>
              <a:path h="1548627" w="6043421">
                <a:moveTo>
                  <a:pt x="0" y="0"/>
                </a:moveTo>
                <a:lnTo>
                  <a:pt x="6043421" y="0"/>
                </a:lnTo>
                <a:lnTo>
                  <a:pt x="6043421" y="1548626"/>
                </a:lnTo>
                <a:lnTo>
                  <a:pt x="0" y="1548626"/>
                </a:lnTo>
                <a:lnTo>
                  <a:pt x="0" y="0"/>
                </a:lnTo>
                <a:close/>
              </a:path>
            </a:pathLst>
          </a:custGeom>
          <a:blipFill>
            <a:blip r:embed="rId4"/>
            <a:stretch>
              <a:fillRect l="0" t="0" r="0" b="0"/>
            </a:stretch>
          </a:blipFill>
        </p:spPr>
      </p:sp>
      <p:sp>
        <p:nvSpPr>
          <p:cNvPr name="Freeform 5" id="5"/>
          <p:cNvSpPr/>
          <p:nvPr/>
        </p:nvSpPr>
        <p:spPr>
          <a:xfrm flipH="true" flipV="false" rot="-357837">
            <a:off x="273650" y="3296627"/>
            <a:ext cx="8191707" cy="3112849"/>
          </a:xfrm>
          <a:custGeom>
            <a:avLst/>
            <a:gdLst/>
            <a:ahLst/>
            <a:cxnLst/>
            <a:rect r="r" b="b" t="t" l="l"/>
            <a:pathLst>
              <a:path h="3112849" w="8191707">
                <a:moveTo>
                  <a:pt x="8191706" y="0"/>
                </a:moveTo>
                <a:lnTo>
                  <a:pt x="0" y="0"/>
                </a:lnTo>
                <a:lnTo>
                  <a:pt x="0" y="3112849"/>
                </a:lnTo>
                <a:lnTo>
                  <a:pt x="8191706" y="3112849"/>
                </a:lnTo>
                <a:lnTo>
                  <a:pt x="8191706" y="0"/>
                </a:lnTo>
                <a:close/>
              </a:path>
            </a:pathLst>
          </a:custGeom>
          <a:blipFill>
            <a:blip r:embed="rId5">
              <a:alphaModFix amt="52000"/>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8982626" y="832627"/>
            <a:ext cx="7703092" cy="606425"/>
          </a:xfrm>
          <a:prstGeom prst="rect">
            <a:avLst/>
          </a:prstGeom>
        </p:spPr>
        <p:txBody>
          <a:bodyPr anchor="t" rtlCol="false" tIns="0" lIns="0" bIns="0" rIns="0">
            <a:spAutoFit/>
          </a:bodyPr>
          <a:lstStyle/>
          <a:p>
            <a:pPr algn="l" marL="0" indent="0" lvl="0">
              <a:lnSpc>
                <a:spcPts val="4900"/>
              </a:lnSpc>
              <a:spcBef>
                <a:spcPct val="0"/>
              </a:spcBef>
            </a:pPr>
            <a:r>
              <a:rPr lang="en-US" sz="3500">
                <a:solidFill>
                  <a:srgbClr val="251E60"/>
                </a:solidFill>
                <a:latin typeface="Nefelibata Pensans"/>
              </a:rPr>
              <a:t>SISTEMA DE ADQUISICIÓN DE DATOS</a:t>
            </a:r>
          </a:p>
        </p:txBody>
      </p:sp>
      <p:sp>
        <p:nvSpPr>
          <p:cNvPr name="TextBox 7" id="7"/>
          <p:cNvSpPr txBox="true"/>
          <p:nvPr/>
        </p:nvSpPr>
        <p:spPr>
          <a:xfrm rot="0">
            <a:off x="1396371" y="3840903"/>
            <a:ext cx="6413149" cy="1162039"/>
          </a:xfrm>
          <a:prstGeom prst="rect">
            <a:avLst/>
          </a:prstGeom>
        </p:spPr>
        <p:txBody>
          <a:bodyPr anchor="t" rtlCol="false" tIns="0" lIns="0" bIns="0" rIns="0">
            <a:spAutoFit/>
          </a:bodyPr>
          <a:lstStyle/>
          <a:p>
            <a:pPr algn="ctr" marL="0" indent="0" lvl="0">
              <a:lnSpc>
                <a:spcPts val="9276"/>
              </a:lnSpc>
            </a:pPr>
            <a:r>
              <a:rPr lang="en-US" sz="7730">
                <a:solidFill>
                  <a:srgbClr val="251E60"/>
                </a:solidFill>
                <a:latin typeface="Stars &amp; Love"/>
              </a:rPr>
              <a:t>como se creo? </a:t>
            </a:r>
          </a:p>
        </p:txBody>
      </p:sp>
      <p:sp>
        <p:nvSpPr>
          <p:cNvPr name="Freeform 8" id="8"/>
          <p:cNvSpPr/>
          <p:nvPr/>
        </p:nvSpPr>
        <p:spPr>
          <a:xfrm flipH="false" flipV="false" rot="0">
            <a:off x="872308" y="7121663"/>
            <a:ext cx="3730637" cy="2136637"/>
          </a:xfrm>
          <a:custGeom>
            <a:avLst/>
            <a:gdLst/>
            <a:ahLst/>
            <a:cxnLst/>
            <a:rect r="r" b="b" t="t" l="l"/>
            <a:pathLst>
              <a:path h="2136637" w="3730637">
                <a:moveTo>
                  <a:pt x="0" y="0"/>
                </a:moveTo>
                <a:lnTo>
                  <a:pt x="3730637" y="0"/>
                </a:lnTo>
                <a:lnTo>
                  <a:pt x="3730637" y="2136637"/>
                </a:lnTo>
                <a:lnTo>
                  <a:pt x="0" y="21366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203215">
            <a:off x="2771057" y="1346423"/>
            <a:ext cx="1816083" cy="1185407"/>
          </a:xfrm>
          <a:custGeom>
            <a:avLst/>
            <a:gdLst/>
            <a:ahLst/>
            <a:cxnLst/>
            <a:rect r="r" b="b" t="t" l="l"/>
            <a:pathLst>
              <a:path h="1185407" w="1816083">
                <a:moveTo>
                  <a:pt x="0" y="0"/>
                </a:moveTo>
                <a:lnTo>
                  <a:pt x="1816083" y="0"/>
                </a:lnTo>
                <a:lnTo>
                  <a:pt x="1816083" y="1185407"/>
                </a:lnTo>
                <a:lnTo>
                  <a:pt x="0" y="11854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8604904" y="1812196"/>
            <a:ext cx="7380345" cy="3190747"/>
          </a:xfrm>
          <a:prstGeom prst="rect">
            <a:avLst/>
          </a:prstGeom>
        </p:spPr>
        <p:txBody>
          <a:bodyPr anchor="t" rtlCol="false" tIns="0" lIns="0" bIns="0" rIns="0">
            <a:spAutoFit/>
          </a:bodyPr>
          <a:lstStyle/>
          <a:p>
            <a:pPr algn="ctr">
              <a:lnSpc>
                <a:spcPts val="4200"/>
              </a:lnSpc>
              <a:spcBef>
                <a:spcPct val="0"/>
              </a:spcBef>
            </a:pPr>
            <a:r>
              <a:rPr lang="en-US" sz="3000">
                <a:solidFill>
                  <a:srgbClr val="251E60"/>
                </a:solidFill>
                <a:latin typeface="Nefelibata Pensans"/>
              </a:rPr>
              <a:t> IBM DESARROLLÓ COMPUTADORAS A PRINCIPIOS DE LA DÉCADA DE 1960 QUE ESTABAN DESTINADAS ESPECÍFICAMENTE A REGISTRAR DATOS CIENTÍFICOS. ESTO COMENZÓ CON EL SISTEMA DE ADQUISICIÓN DE DATOS IBM 7700, Y ES SU SUCESOR, EL SISTEMA DE ADQUISICIÓN Y CONTROL DE DATOS IBM 1800</a:t>
            </a:r>
          </a:p>
        </p:txBody>
      </p:sp>
      <p:sp>
        <p:nvSpPr>
          <p:cNvPr name="TextBox 11" id="11"/>
          <p:cNvSpPr txBox="true"/>
          <p:nvPr/>
        </p:nvSpPr>
        <p:spPr>
          <a:xfrm rot="0">
            <a:off x="8982626" y="5076825"/>
            <a:ext cx="6472860" cy="3190747"/>
          </a:xfrm>
          <a:prstGeom prst="rect">
            <a:avLst/>
          </a:prstGeom>
        </p:spPr>
        <p:txBody>
          <a:bodyPr anchor="t" rtlCol="false" tIns="0" lIns="0" bIns="0" rIns="0">
            <a:spAutoFit/>
          </a:bodyPr>
          <a:lstStyle/>
          <a:p>
            <a:pPr algn="ctr">
              <a:lnSpc>
                <a:spcPts val="4200"/>
              </a:lnSpc>
              <a:spcBef>
                <a:spcPct val="0"/>
              </a:spcBef>
            </a:pPr>
            <a:r>
              <a:rPr lang="en-US" sz="3000">
                <a:solidFill>
                  <a:srgbClr val="251E60"/>
                </a:solidFill>
                <a:latin typeface="Nefelibata Pensans"/>
              </a:rPr>
              <a:t>ESTO ES MUCHO ANTES DE LA LLEGADA DE LA COMPUTADORA PERSONAL (PC), POR LO QUE ESTOS SISTEMAS ERAN COMPUTADORAS A GRAN ESCALA Y MUY COSTOSAS QUE REQUERÍAN UNA PROGRAMACIÓN Y CONFIGURACIÓN SIGNIFICATIVAS PARA HACER SU TRABAJO.</a:t>
            </a:r>
          </a:p>
        </p:txBody>
      </p:sp>
    </p:spTree>
  </p:cSld>
  <p:clrMapOvr>
    <a:masterClrMapping/>
  </p:clrMapOvr>
  <p:transition spd="fast">
    <p:cover dir="d"/>
  </p:transition>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551035">
            <a:off x="3603855" y="-4217581"/>
            <a:ext cx="11080289" cy="18722162"/>
          </a:xfrm>
          <a:custGeom>
            <a:avLst/>
            <a:gdLst/>
            <a:ahLst/>
            <a:cxnLst/>
            <a:rect r="r" b="b" t="t" l="l"/>
            <a:pathLst>
              <a:path h="18722162" w="11080289">
                <a:moveTo>
                  <a:pt x="11080290" y="451809"/>
                </a:moveTo>
                <a:lnTo>
                  <a:pt x="10277074" y="18722162"/>
                </a:lnTo>
                <a:lnTo>
                  <a:pt x="0" y="18270353"/>
                </a:lnTo>
                <a:lnTo>
                  <a:pt x="803216" y="0"/>
                </a:lnTo>
                <a:lnTo>
                  <a:pt x="11080290" y="451809"/>
                </a:lnTo>
                <a:close/>
              </a:path>
            </a:pathLst>
          </a:custGeom>
          <a:blipFill>
            <a:blip r:embed="rId2">
              <a:alphaModFix amt="13000"/>
            </a:blip>
            <a:stretch>
              <a:fillRect l="-13512" t="-8145" r="-69201" b="-8915"/>
            </a:stretch>
          </a:blipFill>
        </p:spPr>
      </p:sp>
      <p:sp>
        <p:nvSpPr>
          <p:cNvPr name="Freeform 3" id="3"/>
          <p:cNvSpPr/>
          <p:nvPr/>
        </p:nvSpPr>
        <p:spPr>
          <a:xfrm flipH="false" flipV="false" rot="-3017679">
            <a:off x="14352081" y="7147250"/>
            <a:ext cx="6959038" cy="1342100"/>
          </a:xfrm>
          <a:custGeom>
            <a:avLst/>
            <a:gdLst/>
            <a:ahLst/>
            <a:cxnLst/>
            <a:rect r="r" b="b" t="t" l="l"/>
            <a:pathLst>
              <a:path h="1342100" w="6959038">
                <a:moveTo>
                  <a:pt x="0" y="0"/>
                </a:moveTo>
                <a:lnTo>
                  <a:pt x="6959039" y="0"/>
                </a:lnTo>
                <a:lnTo>
                  <a:pt x="6959039" y="1342100"/>
                </a:lnTo>
                <a:lnTo>
                  <a:pt x="0" y="1342100"/>
                </a:lnTo>
                <a:lnTo>
                  <a:pt x="0" y="0"/>
                </a:lnTo>
                <a:close/>
              </a:path>
            </a:pathLst>
          </a:custGeom>
          <a:blipFill>
            <a:blip r:embed="rId3"/>
            <a:stretch>
              <a:fillRect l="0" t="0" r="0" b="0"/>
            </a:stretch>
          </a:blipFill>
        </p:spPr>
      </p:sp>
      <p:sp>
        <p:nvSpPr>
          <p:cNvPr name="Freeform 4" id="4"/>
          <p:cNvSpPr/>
          <p:nvPr/>
        </p:nvSpPr>
        <p:spPr>
          <a:xfrm flipH="false" flipV="false" rot="203215">
            <a:off x="14496835" y="7409176"/>
            <a:ext cx="2712533" cy="1770544"/>
          </a:xfrm>
          <a:custGeom>
            <a:avLst/>
            <a:gdLst/>
            <a:ahLst/>
            <a:cxnLst/>
            <a:rect r="r" b="b" t="t" l="l"/>
            <a:pathLst>
              <a:path h="1770544" w="2712533">
                <a:moveTo>
                  <a:pt x="0" y="0"/>
                </a:moveTo>
                <a:lnTo>
                  <a:pt x="2712533" y="0"/>
                </a:lnTo>
                <a:lnTo>
                  <a:pt x="2712533" y="1770544"/>
                </a:lnTo>
                <a:lnTo>
                  <a:pt x="0" y="17705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0">
            <a:off x="3671770" y="1507708"/>
            <a:ext cx="10944460" cy="4775765"/>
          </a:xfrm>
          <a:custGeom>
            <a:avLst/>
            <a:gdLst/>
            <a:ahLst/>
            <a:cxnLst/>
            <a:rect r="r" b="b" t="t" l="l"/>
            <a:pathLst>
              <a:path h="4775765" w="10944460">
                <a:moveTo>
                  <a:pt x="0" y="4775764"/>
                </a:moveTo>
                <a:lnTo>
                  <a:pt x="10944460" y="4775764"/>
                </a:lnTo>
                <a:lnTo>
                  <a:pt x="10944460" y="0"/>
                </a:lnTo>
                <a:lnTo>
                  <a:pt x="0" y="0"/>
                </a:lnTo>
                <a:lnTo>
                  <a:pt x="0" y="4775764"/>
                </a:lnTo>
                <a:close/>
              </a:path>
            </a:pathLst>
          </a:custGeom>
          <a:blipFill>
            <a:blip r:embed="rId6">
              <a:alphaModFix amt="69000"/>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160768">
            <a:off x="-5630579" y="1198572"/>
            <a:ext cx="9748317" cy="2498006"/>
          </a:xfrm>
          <a:custGeom>
            <a:avLst/>
            <a:gdLst/>
            <a:ahLst/>
            <a:cxnLst/>
            <a:rect r="r" b="b" t="t" l="l"/>
            <a:pathLst>
              <a:path h="2498006" w="9748317">
                <a:moveTo>
                  <a:pt x="0" y="0"/>
                </a:moveTo>
                <a:lnTo>
                  <a:pt x="9748317" y="0"/>
                </a:lnTo>
                <a:lnTo>
                  <a:pt x="9748317" y="2498007"/>
                </a:lnTo>
                <a:lnTo>
                  <a:pt x="0" y="2498007"/>
                </a:lnTo>
                <a:lnTo>
                  <a:pt x="0" y="0"/>
                </a:lnTo>
                <a:close/>
              </a:path>
            </a:pathLst>
          </a:custGeom>
          <a:blipFill>
            <a:blip r:embed="rId8"/>
            <a:stretch>
              <a:fillRect l="0" t="0" r="0" b="0"/>
            </a:stretch>
          </a:blipFill>
        </p:spPr>
      </p:sp>
      <p:sp>
        <p:nvSpPr>
          <p:cNvPr name="Freeform 7" id="7"/>
          <p:cNvSpPr/>
          <p:nvPr/>
        </p:nvSpPr>
        <p:spPr>
          <a:xfrm flipH="false" flipV="false" rot="0">
            <a:off x="381370" y="1028700"/>
            <a:ext cx="3730637" cy="2136637"/>
          </a:xfrm>
          <a:custGeom>
            <a:avLst/>
            <a:gdLst/>
            <a:ahLst/>
            <a:cxnLst/>
            <a:rect r="r" b="b" t="t" l="l"/>
            <a:pathLst>
              <a:path h="2136637" w="3730637">
                <a:moveTo>
                  <a:pt x="0" y="0"/>
                </a:moveTo>
                <a:lnTo>
                  <a:pt x="3730637" y="0"/>
                </a:lnTo>
                <a:lnTo>
                  <a:pt x="3730637" y="2136637"/>
                </a:lnTo>
                <a:lnTo>
                  <a:pt x="0" y="213663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2557543" y="3258453"/>
            <a:ext cx="14203518" cy="1885047"/>
          </a:xfrm>
          <a:prstGeom prst="rect">
            <a:avLst/>
          </a:prstGeom>
        </p:spPr>
        <p:txBody>
          <a:bodyPr anchor="t" rtlCol="false" tIns="0" lIns="0" bIns="0" rIns="0">
            <a:spAutoFit/>
          </a:bodyPr>
          <a:lstStyle/>
          <a:p>
            <a:pPr algn="ctr" marL="0" indent="0" lvl="0">
              <a:lnSpc>
                <a:spcPts val="14919"/>
              </a:lnSpc>
            </a:pPr>
            <a:r>
              <a:rPr lang="en-US" sz="12432">
                <a:solidFill>
                  <a:srgbClr val="251E60"/>
                </a:solidFill>
                <a:latin typeface="Stars &amp; Love"/>
              </a:rPr>
              <a:t>ejemplos </a:t>
            </a:r>
          </a:p>
        </p:txBody>
      </p:sp>
      <p:sp>
        <p:nvSpPr>
          <p:cNvPr name="Freeform 9" id="9"/>
          <p:cNvSpPr/>
          <p:nvPr/>
        </p:nvSpPr>
        <p:spPr>
          <a:xfrm flipH="false" flipV="false" rot="0">
            <a:off x="3959706" y="6531122"/>
            <a:ext cx="10081432" cy="1099793"/>
          </a:xfrm>
          <a:custGeom>
            <a:avLst/>
            <a:gdLst/>
            <a:ahLst/>
            <a:cxnLst/>
            <a:rect r="r" b="b" t="t" l="l"/>
            <a:pathLst>
              <a:path h="1099793" w="10081432">
                <a:moveTo>
                  <a:pt x="0" y="0"/>
                </a:moveTo>
                <a:lnTo>
                  <a:pt x="10081431" y="0"/>
                </a:lnTo>
                <a:lnTo>
                  <a:pt x="10081431" y="1099793"/>
                </a:lnTo>
                <a:lnTo>
                  <a:pt x="0" y="1099793"/>
                </a:lnTo>
                <a:lnTo>
                  <a:pt x="0" y="0"/>
                </a:lnTo>
                <a:close/>
              </a:path>
            </a:pathLst>
          </a:custGeom>
          <a:blipFill>
            <a:blip r:embed="rId11">
              <a:alphaModFix amt="64000"/>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5315002" y="6785754"/>
            <a:ext cx="7657996" cy="523854"/>
          </a:xfrm>
          <a:prstGeom prst="rect">
            <a:avLst/>
          </a:prstGeom>
        </p:spPr>
        <p:txBody>
          <a:bodyPr anchor="t" rtlCol="false" tIns="0" lIns="0" bIns="0" rIns="0">
            <a:spAutoFit/>
          </a:bodyPr>
          <a:lstStyle/>
          <a:p>
            <a:pPr algn="ctr" marL="0" indent="0" lvl="0">
              <a:lnSpc>
                <a:spcPts val="4200"/>
              </a:lnSpc>
              <a:spcBef>
                <a:spcPct val="0"/>
              </a:spcBef>
            </a:pPr>
            <a:r>
              <a:rPr lang="en-US" sz="3000">
                <a:solidFill>
                  <a:srgbClr val="251E60"/>
                </a:solidFill>
                <a:latin typeface="Nefelibata Pensans"/>
              </a:rPr>
              <a:t>SISTEMA DE ADQUISICIÓN DE DATOS</a:t>
            </a:r>
          </a:p>
        </p:txBody>
      </p:sp>
    </p:spTree>
  </p:cSld>
  <p:clrMapOvr>
    <a:masterClrMapping/>
  </p:clrMapOvr>
  <p:transition spd="fast">
    <p:cover dir="d"/>
  </p:transition>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0000"/>
            </a:blip>
            <a:stretch>
              <a:fillRect l="-2838" t="-38814" r="-2294" b="-125358"/>
            </a:stretch>
          </a:blipFill>
        </p:spPr>
      </p:sp>
      <p:sp>
        <p:nvSpPr>
          <p:cNvPr name="Freeform 3" id="3"/>
          <p:cNvSpPr/>
          <p:nvPr/>
        </p:nvSpPr>
        <p:spPr>
          <a:xfrm flipH="false" flipV="false" rot="-5077150">
            <a:off x="14142363" y="-1103248"/>
            <a:ext cx="5495477" cy="4554376"/>
          </a:xfrm>
          <a:custGeom>
            <a:avLst/>
            <a:gdLst/>
            <a:ahLst/>
            <a:cxnLst/>
            <a:rect r="r" b="b" t="t" l="l"/>
            <a:pathLst>
              <a:path h="4554376" w="5495477">
                <a:moveTo>
                  <a:pt x="0" y="0"/>
                </a:moveTo>
                <a:lnTo>
                  <a:pt x="5495477" y="0"/>
                </a:lnTo>
                <a:lnTo>
                  <a:pt x="5495477" y="4554376"/>
                </a:lnTo>
                <a:lnTo>
                  <a:pt x="0" y="4554376"/>
                </a:lnTo>
                <a:lnTo>
                  <a:pt x="0" y="0"/>
                </a:lnTo>
                <a:close/>
              </a:path>
            </a:pathLst>
          </a:custGeom>
          <a:blipFill>
            <a:blip r:embed="rId3"/>
            <a:stretch>
              <a:fillRect l="0" t="0" r="0" b="0"/>
            </a:stretch>
          </a:blipFill>
        </p:spPr>
      </p:sp>
      <p:sp>
        <p:nvSpPr>
          <p:cNvPr name="Freeform 4" id="4"/>
          <p:cNvSpPr/>
          <p:nvPr/>
        </p:nvSpPr>
        <p:spPr>
          <a:xfrm flipH="false" flipV="false" rot="6504111">
            <a:off x="-2049976" y="4581854"/>
            <a:ext cx="6805282" cy="5639878"/>
          </a:xfrm>
          <a:custGeom>
            <a:avLst/>
            <a:gdLst/>
            <a:ahLst/>
            <a:cxnLst/>
            <a:rect r="r" b="b" t="t" l="l"/>
            <a:pathLst>
              <a:path h="5639878" w="6805282">
                <a:moveTo>
                  <a:pt x="0" y="0"/>
                </a:moveTo>
                <a:lnTo>
                  <a:pt x="6805282" y="0"/>
                </a:lnTo>
                <a:lnTo>
                  <a:pt x="6805282" y="5639878"/>
                </a:lnTo>
                <a:lnTo>
                  <a:pt x="0" y="5639878"/>
                </a:lnTo>
                <a:lnTo>
                  <a:pt x="0" y="0"/>
                </a:lnTo>
                <a:close/>
              </a:path>
            </a:pathLst>
          </a:custGeom>
          <a:blipFill>
            <a:blip r:embed="rId3"/>
            <a:stretch>
              <a:fillRect l="0" t="0" r="0" b="0"/>
            </a:stretch>
          </a:blipFill>
        </p:spPr>
      </p:sp>
      <p:sp>
        <p:nvSpPr>
          <p:cNvPr name="Freeform 5" id="5"/>
          <p:cNvSpPr/>
          <p:nvPr/>
        </p:nvSpPr>
        <p:spPr>
          <a:xfrm flipH="true" flipV="false" rot="-357837">
            <a:off x="1428494" y="879018"/>
            <a:ext cx="4451265" cy="1691481"/>
          </a:xfrm>
          <a:custGeom>
            <a:avLst/>
            <a:gdLst/>
            <a:ahLst/>
            <a:cxnLst/>
            <a:rect r="r" b="b" t="t" l="l"/>
            <a:pathLst>
              <a:path h="1691481" w="4451265">
                <a:moveTo>
                  <a:pt x="4451264" y="0"/>
                </a:moveTo>
                <a:lnTo>
                  <a:pt x="0" y="0"/>
                </a:lnTo>
                <a:lnTo>
                  <a:pt x="0" y="1691481"/>
                </a:lnTo>
                <a:lnTo>
                  <a:pt x="4451264" y="1691481"/>
                </a:lnTo>
                <a:lnTo>
                  <a:pt x="4451264" y="0"/>
                </a:lnTo>
                <a:close/>
              </a:path>
            </a:pathLst>
          </a:custGeom>
          <a:blipFill>
            <a:blip r:embed="rId4">
              <a:alphaModFix amt="52000"/>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798154" y="1114916"/>
            <a:ext cx="5711944" cy="1015504"/>
          </a:xfrm>
          <a:prstGeom prst="rect">
            <a:avLst/>
          </a:prstGeom>
        </p:spPr>
        <p:txBody>
          <a:bodyPr anchor="t" rtlCol="false" tIns="0" lIns="0" bIns="0" rIns="0">
            <a:spAutoFit/>
          </a:bodyPr>
          <a:lstStyle/>
          <a:p>
            <a:pPr algn="ctr" marL="0" indent="0" lvl="0">
              <a:lnSpc>
                <a:spcPts val="8068"/>
              </a:lnSpc>
            </a:pPr>
            <a:r>
              <a:rPr lang="en-US" sz="6723">
                <a:solidFill>
                  <a:srgbClr val="251E60"/>
                </a:solidFill>
                <a:latin typeface="Stars &amp; Love"/>
              </a:rPr>
              <a:t>ejemplo</a:t>
            </a:r>
          </a:p>
        </p:txBody>
      </p:sp>
      <p:sp>
        <p:nvSpPr>
          <p:cNvPr name="Freeform 7" id="7"/>
          <p:cNvSpPr/>
          <p:nvPr/>
        </p:nvSpPr>
        <p:spPr>
          <a:xfrm flipH="false" flipV="false" rot="0">
            <a:off x="562989" y="7401793"/>
            <a:ext cx="2776084" cy="1589939"/>
          </a:xfrm>
          <a:custGeom>
            <a:avLst/>
            <a:gdLst/>
            <a:ahLst/>
            <a:cxnLst/>
            <a:rect r="r" b="b" t="t" l="l"/>
            <a:pathLst>
              <a:path h="1589939" w="2776084">
                <a:moveTo>
                  <a:pt x="0" y="0"/>
                </a:moveTo>
                <a:lnTo>
                  <a:pt x="2776084" y="0"/>
                </a:lnTo>
                <a:lnTo>
                  <a:pt x="2776084" y="1589939"/>
                </a:lnTo>
                <a:lnTo>
                  <a:pt x="0" y="15899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203215">
            <a:off x="14816403" y="838711"/>
            <a:ext cx="3023583" cy="1973575"/>
          </a:xfrm>
          <a:custGeom>
            <a:avLst/>
            <a:gdLst/>
            <a:ahLst/>
            <a:cxnLst/>
            <a:rect r="r" b="b" t="t" l="l"/>
            <a:pathLst>
              <a:path h="1973575" w="3023583">
                <a:moveTo>
                  <a:pt x="0" y="0"/>
                </a:moveTo>
                <a:lnTo>
                  <a:pt x="3023583" y="0"/>
                </a:lnTo>
                <a:lnTo>
                  <a:pt x="3023583" y="1973576"/>
                </a:lnTo>
                <a:lnTo>
                  <a:pt x="0" y="197357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1951031" y="3457651"/>
            <a:ext cx="16173889" cy="4545165"/>
          </a:xfrm>
          <a:prstGeom prst="rect">
            <a:avLst/>
          </a:prstGeom>
        </p:spPr>
        <p:txBody>
          <a:bodyPr anchor="t" rtlCol="false" tIns="0" lIns="0" bIns="0" rIns="0">
            <a:spAutoFit/>
          </a:bodyPr>
          <a:lstStyle/>
          <a:p>
            <a:pPr algn="ctr">
              <a:lnSpc>
                <a:spcPts val="3261"/>
              </a:lnSpc>
              <a:spcBef>
                <a:spcPct val="0"/>
              </a:spcBef>
            </a:pPr>
            <a:r>
              <a:rPr lang="en-US" sz="2329">
                <a:solidFill>
                  <a:srgbClr val="251E60"/>
                </a:solidFill>
                <a:latin typeface="Nefelibata Pensans"/>
              </a:rPr>
              <a:t>MARIADB</a:t>
            </a:r>
          </a:p>
          <a:p>
            <a:pPr algn="ctr">
              <a:lnSpc>
                <a:spcPts val="3261"/>
              </a:lnSpc>
              <a:spcBef>
                <a:spcPct val="0"/>
              </a:spcBef>
            </a:pPr>
          </a:p>
          <a:p>
            <a:pPr algn="ctr">
              <a:lnSpc>
                <a:spcPts val="3261"/>
              </a:lnSpc>
              <a:spcBef>
                <a:spcPct val="0"/>
              </a:spcBef>
            </a:pPr>
            <a:r>
              <a:rPr lang="en-US" sz="2329">
                <a:solidFill>
                  <a:srgbClr val="251E60"/>
                </a:solidFill>
                <a:latin typeface="Nefelibata Pensans"/>
              </a:rPr>
              <a:t>MARIADB ES UN SISTEMA DE ADMINISTRACIÓN DE BASES DE DATOS RELACIONAL DE CÓDIGO ABIERTO, GRATUITO Y DESARROLLADO POR LA COMUNIDAD. </a:t>
            </a:r>
          </a:p>
          <a:p>
            <a:pPr algn="ctr">
              <a:lnSpc>
                <a:spcPts val="3261"/>
              </a:lnSpc>
              <a:spcBef>
                <a:spcPct val="0"/>
              </a:spcBef>
            </a:pPr>
          </a:p>
          <a:p>
            <a:pPr algn="ctr">
              <a:lnSpc>
                <a:spcPts val="3261"/>
              </a:lnSpc>
              <a:spcBef>
                <a:spcPct val="0"/>
              </a:spcBef>
            </a:pPr>
            <a:r>
              <a:rPr lang="en-US" sz="2329">
                <a:solidFill>
                  <a:srgbClr val="251E60"/>
                </a:solidFill>
                <a:latin typeface="Nefelibata Pensans"/>
              </a:rPr>
              <a:t>ORACLE DBMS</a:t>
            </a:r>
          </a:p>
          <a:p>
            <a:pPr algn="ctr">
              <a:lnSpc>
                <a:spcPts val="3261"/>
              </a:lnSpc>
              <a:spcBef>
                <a:spcPct val="0"/>
              </a:spcBef>
            </a:pPr>
          </a:p>
          <a:p>
            <a:pPr algn="ctr">
              <a:lnSpc>
                <a:spcPts val="3261"/>
              </a:lnSpc>
              <a:spcBef>
                <a:spcPct val="0"/>
              </a:spcBef>
            </a:pPr>
            <a:r>
              <a:rPr lang="en-US" sz="2329">
                <a:solidFill>
                  <a:srgbClr val="251E60"/>
                </a:solidFill>
                <a:latin typeface="Nefelibata Pensans"/>
              </a:rPr>
              <a:t>ORACLE DBMS ES UN SISTEMA DE ADMINISTRACIÓN DE BASES DE DATOS MULTI-MODELO, COMERCIAL. </a:t>
            </a:r>
          </a:p>
          <a:p>
            <a:pPr algn="ctr">
              <a:lnSpc>
                <a:spcPts val="3261"/>
              </a:lnSpc>
              <a:spcBef>
                <a:spcPct val="0"/>
              </a:spcBef>
            </a:pPr>
          </a:p>
          <a:p>
            <a:pPr algn="ctr">
              <a:lnSpc>
                <a:spcPts val="3261"/>
              </a:lnSpc>
              <a:spcBef>
                <a:spcPct val="0"/>
              </a:spcBef>
            </a:pPr>
            <a:r>
              <a:rPr lang="en-US" sz="2329">
                <a:solidFill>
                  <a:srgbClr val="251E60"/>
                </a:solidFill>
                <a:latin typeface="Nefelibata Pensans"/>
              </a:rPr>
              <a:t>REDIS</a:t>
            </a:r>
          </a:p>
          <a:p>
            <a:pPr algn="ctr">
              <a:lnSpc>
                <a:spcPts val="3261"/>
              </a:lnSpc>
              <a:spcBef>
                <a:spcPct val="0"/>
              </a:spcBef>
            </a:pPr>
          </a:p>
          <a:p>
            <a:pPr algn="ctr">
              <a:lnSpc>
                <a:spcPts val="3261"/>
              </a:lnSpc>
              <a:spcBef>
                <a:spcPct val="0"/>
              </a:spcBef>
            </a:pPr>
            <a:r>
              <a:rPr lang="en-US" sz="2329">
                <a:solidFill>
                  <a:srgbClr val="251E60"/>
                </a:solidFill>
                <a:latin typeface="Nefelibata Pensans"/>
              </a:rPr>
              <a:t>REDIS, ABREVIATURA  ES UN SISTEMA DE ADMINISTRACIÓN DE BASES DE DATOS CLAVE-VALOR, NOSQL Y DE CÓDIGO ABIERTO.</a:t>
            </a:r>
          </a:p>
        </p:txBody>
      </p:sp>
    </p:spTree>
  </p:cSld>
  <p:clrMapOvr>
    <a:masterClrMapping/>
  </p:clrMapOvr>
  <p:transition spd="fast">
    <p:cover dir="d"/>
  </p:transition>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551035">
            <a:off x="3603855" y="-4217581"/>
            <a:ext cx="11080289" cy="18722162"/>
          </a:xfrm>
          <a:custGeom>
            <a:avLst/>
            <a:gdLst/>
            <a:ahLst/>
            <a:cxnLst/>
            <a:rect r="r" b="b" t="t" l="l"/>
            <a:pathLst>
              <a:path h="18722162" w="11080289">
                <a:moveTo>
                  <a:pt x="11080290" y="451809"/>
                </a:moveTo>
                <a:lnTo>
                  <a:pt x="10277074" y="18722162"/>
                </a:lnTo>
                <a:lnTo>
                  <a:pt x="0" y="18270353"/>
                </a:lnTo>
                <a:lnTo>
                  <a:pt x="803216" y="0"/>
                </a:lnTo>
                <a:lnTo>
                  <a:pt x="11080290" y="451809"/>
                </a:lnTo>
                <a:close/>
              </a:path>
            </a:pathLst>
          </a:custGeom>
          <a:blipFill>
            <a:blip r:embed="rId2">
              <a:alphaModFix amt="13000"/>
            </a:blip>
            <a:stretch>
              <a:fillRect l="-13512" t="-8145" r="-69201" b="-8915"/>
            </a:stretch>
          </a:blipFill>
        </p:spPr>
      </p:sp>
      <p:sp>
        <p:nvSpPr>
          <p:cNvPr name="Freeform 3" id="3"/>
          <p:cNvSpPr/>
          <p:nvPr/>
        </p:nvSpPr>
        <p:spPr>
          <a:xfrm flipH="false" flipV="false" rot="-3017679">
            <a:off x="14352081" y="7147250"/>
            <a:ext cx="6959038" cy="1342100"/>
          </a:xfrm>
          <a:custGeom>
            <a:avLst/>
            <a:gdLst/>
            <a:ahLst/>
            <a:cxnLst/>
            <a:rect r="r" b="b" t="t" l="l"/>
            <a:pathLst>
              <a:path h="1342100" w="6959038">
                <a:moveTo>
                  <a:pt x="0" y="0"/>
                </a:moveTo>
                <a:lnTo>
                  <a:pt x="6959039" y="0"/>
                </a:lnTo>
                <a:lnTo>
                  <a:pt x="6959039" y="1342100"/>
                </a:lnTo>
                <a:lnTo>
                  <a:pt x="0" y="1342100"/>
                </a:lnTo>
                <a:lnTo>
                  <a:pt x="0" y="0"/>
                </a:lnTo>
                <a:close/>
              </a:path>
            </a:pathLst>
          </a:custGeom>
          <a:blipFill>
            <a:blip r:embed="rId3"/>
            <a:stretch>
              <a:fillRect l="0" t="0" r="0" b="0"/>
            </a:stretch>
          </a:blipFill>
        </p:spPr>
      </p:sp>
      <p:sp>
        <p:nvSpPr>
          <p:cNvPr name="Freeform 4" id="4"/>
          <p:cNvSpPr/>
          <p:nvPr/>
        </p:nvSpPr>
        <p:spPr>
          <a:xfrm flipH="false" flipV="false" rot="203215">
            <a:off x="14496835" y="7409176"/>
            <a:ext cx="2712533" cy="1770544"/>
          </a:xfrm>
          <a:custGeom>
            <a:avLst/>
            <a:gdLst/>
            <a:ahLst/>
            <a:cxnLst/>
            <a:rect r="r" b="b" t="t" l="l"/>
            <a:pathLst>
              <a:path h="1770544" w="2712533">
                <a:moveTo>
                  <a:pt x="0" y="0"/>
                </a:moveTo>
                <a:lnTo>
                  <a:pt x="2712533" y="0"/>
                </a:lnTo>
                <a:lnTo>
                  <a:pt x="2712533" y="1770544"/>
                </a:lnTo>
                <a:lnTo>
                  <a:pt x="0" y="17705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0">
            <a:off x="3671770" y="1507708"/>
            <a:ext cx="10944460" cy="4775765"/>
          </a:xfrm>
          <a:custGeom>
            <a:avLst/>
            <a:gdLst/>
            <a:ahLst/>
            <a:cxnLst/>
            <a:rect r="r" b="b" t="t" l="l"/>
            <a:pathLst>
              <a:path h="4775765" w="10944460">
                <a:moveTo>
                  <a:pt x="0" y="4775764"/>
                </a:moveTo>
                <a:lnTo>
                  <a:pt x="10944460" y="4775764"/>
                </a:lnTo>
                <a:lnTo>
                  <a:pt x="10944460" y="0"/>
                </a:lnTo>
                <a:lnTo>
                  <a:pt x="0" y="0"/>
                </a:lnTo>
                <a:lnTo>
                  <a:pt x="0" y="4775764"/>
                </a:lnTo>
                <a:close/>
              </a:path>
            </a:pathLst>
          </a:custGeom>
          <a:blipFill>
            <a:blip r:embed="rId6">
              <a:alphaModFix amt="69000"/>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160768">
            <a:off x="-5630579" y="1198572"/>
            <a:ext cx="9748317" cy="2498006"/>
          </a:xfrm>
          <a:custGeom>
            <a:avLst/>
            <a:gdLst/>
            <a:ahLst/>
            <a:cxnLst/>
            <a:rect r="r" b="b" t="t" l="l"/>
            <a:pathLst>
              <a:path h="2498006" w="9748317">
                <a:moveTo>
                  <a:pt x="0" y="0"/>
                </a:moveTo>
                <a:lnTo>
                  <a:pt x="9748317" y="0"/>
                </a:lnTo>
                <a:lnTo>
                  <a:pt x="9748317" y="2498007"/>
                </a:lnTo>
                <a:lnTo>
                  <a:pt x="0" y="2498007"/>
                </a:lnTo>
                <a:lnTo>
                  <a:pt x="0" y="0"/>
                </a:lnTo>
                <a:close/>
              </a:path>
            </a:pathLst>
          </a:custGeom>
          <a:blipFill>
            <a:blip r:embed="rId8"/>
            <a:stretch>
              <a:fillRect l="0" t="0" r="0" b="0"/>
            </a:stretch>
          </a:blipFill>
        </p:spPr>
      </p:sp>
      <p:sp>
        <p:nvSpPr>
          <p:cNvPr name="Freeform 7" id="7"/>
          <p:cNvSpPr/>
          <p:nvPr/>
        </p:nvSpPr>
        <p:spPr>
          <a:xfrm flipH="false" flipV="false" rot="0">
            <a:off x="381370" y="1028700"/>
            <a:ext cx="3730637" cy="2136637"/>
          </a:xfrm>
          <a:custGeom>
            <a:avLst/>
            <a:gdLst/>
            <a:ahLst/>
            <a:cxnLst/>
            <a:rect r="r" b="b" t="t" l="l"/>
            <a:pathLst>
              <a:path h="2136637" w="3730637">
                <a:moveTo>
                  <a:pt x="0" y="0"/>
                </a:moveTo>
                <a:lnTo>
                  <a:pt x="3730637" y="0"/>
                </a:lnTo>
                <a:lnTo>
                  <a:pt x="3730637" y="2136637"/>
                </a:lnTo>
                <a:lnTo>
                  <a:pt x="0" y="213663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1676109" y="2827626"/>
            <a:ext cx="16155491" cy="2824918"/>
          </a:xfrm>
          <a:prstGeom prst="rect">
            <a:avLst/>
          </a:prstGeom>
        </p:spPr>
        <p:txBody>
          <a:bodyPr anchor="t" rtlCol="false" tIns="0" lIns="0" bIns="0" rIns="0">
            <a:spAutoFit/>
          </a:bodyPr>
          <a:lstStyle/>
          <a:p>
            <a:pPr algn="ctr" marL="0" indent="0" lvl="0">
              <a:lnSpc>
                <a:spcPts val="22357"/>
              </a:lnSpc>
            </a:pPr>
            <a:r>
              <a:rPr lang="en-US" sz="18631">
                <a:solidFill>
                  <a:srgbClr val="251E60"/>
                </a:solidFill>
                <a:latin typeface="Stars &amp; Love"/>
              </a:rPr>
              <a:t>Que es? </a:t>
            </a:r>
          </a:p>
        </p:txBody>
      </p:sp>
      <p:sp>
        <p:nvSpPr>
          <p:cNvPr name="Freeform 9" id="9"/>
          <p:cNvSpPr/>
          <p:nvPr/>
        </p:nvSpPr>
        <p:spPr>
          <a:xfrm flipH="false" flipV="false" rot="0">
            <a:off x="3959706" y="6531122"/>
            <a:ext cx="10081432" cy="1099793"/>
          </a:xfrm>
          <a:custGeom>
            <a:avLst/>
            <a:gdLst/>
            <a:ahLst/>
            <a:cxnLst/>
            <a:rect r="r" b="b" t="t" l="l"/>
            <a:pathLst>
              <a:path h="1099793" w="10081432">
                <a:moveTo>
                  <a:pt x="0" y="0"/>
                </a:moveTo>
                <a:lnTo>
                  <a:pt x="10081431" y="0"/>
                </a:lnTo>
                <a:lnTo>
                  <a:pt x="10081431" y="1099793"/>
                </a:lnTo>
                <a:lnTo>
                  <a:pt x="0" y="1099793"/>
                </a:lnTo>
                <a:lnTo>
                  <a:pt x="0" y="0"/>
                </a:lnTo>
                <a:close/>
              </a:path>
            </a:pathLst>
          </a:custGeom>
          <a:blipFill>
            <a:blip r:embed="rId11">
              <a:alphaModFix amt="64000"/>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5315002" y="6785754"/>
            <a:ext cx="7657996" cy="523854"/>
          </a:xfrm>
          <a:prstGeom prst="rect">
            <a:avLst/>
          </a:prstGeom>
        </p:spPr>
        <p:txBody>
          <a:bodyPr anchor="t" rtlCol="false" tIns="0" lIns="0" bIns="0" rIns="0">
            <a:spAutoFit/>
          </a:bodyPr>
          <a:lstStyle/>
          <a:p>
            <a:pPr algn="ctr" marL="0" indent="0" lvl="0">
              <a:lnSpc>
                <a:spcPts val="4200"/>
              </a:lnSpc>
              <a:spcBef>
                <a:spcPct val="0"/>
              </a:spcBef>
            </a:pPr>
            <a:r>
              <a:rPr lang="en-US" sz="3000">
                <a:solidFill>
                  <a:srgbClr val="251E60"/>
                </a:solidFill>
                <a:latin typeface="Nefelibata Pensans"/>
              </a:rPr>
              <a:t>PASARELAS DEL INTERNET</a:t>
            </a:r>
          </a:p>
        </p:txBody>
      </p:sp>
    </p:spTree>
  </p:cSld>
  <p:clrMapOvr>
    <a:masterClrMapping/>
  </p:clrMapOvr>
  <p:transition spd="fast">
    <p:cover dir="d"/>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0000"/>
            </a:blip>
            <a:stretch>
              <a:fillRect l="-2838" t="-38814" r="-2294" b="-125358"/>
            </a:stretch>
          </a:blipFill>
        </p:spPr>
      </p:sp>
      <p:sp>
        <p:nvSpPr>
          <p:cNvPr name="Freeform 3" id="3"/>
          <p:cNvSpPr/>
          <p:nvPr/>
        </p:nvSpPr>
        <p:spPr>
          <a:xfrm flipH="false" flipV="false" rot="-5077150">
            <a:off x="14142363" y="-1103248"/>
            <a:ext cx="5495477" cy="4554376"/>
          </a:xfrm>
          <a:custGeom>
            <a:avLst/>
            <a:gdLst/>
            <a:ahLst/>
            <a:cxnLst/>
            <a:rect r="r" b="b" t="t" l="l"/>
            <a:pathLst>
              <a:path h="4554376" w="5495477">
                <a:moveTo>
                  <a:pt x="0" y="0"/>
                </a:moveTo>
                <a:lnTo>
                  <a:pt x="5495477" y="0"/>
                </a:lnTo>
                <a:lnTo>
                  <a:pt x="5495477" y="4554376"/>
                </a:lnTo>
                <a:lnTo>
                  <a:pt x="0" y="4554376"/>
                </a:lnTo>
                <a:lnTo>
                  <a:pt x="0" y="0"/>
                </a:lnTo>
                <a:close/>
              </a:path>
            </a:pathLst>
          </a:custGeom>
          <a:blipFill>
            <a:blip r:embed="rId3"/>
            <a:stretch>
              <a:fillRect l="0" t="0" r="0" b="0"/>
            </a:stretch>
          </a:blipFill>
        </p:spPr>
      </p:sp>
      <p:sp>
        <p:nvSpPr>
          <p:cNvPr name="Freeform 4" id="4"/>
          <p:cNvSpPr/>
          <p:nvPr/>
        </p:nvSpPr>
        <p:spPr>
          <a:xfrm flipH="false" flipV="false" rot="6504111">
            <a:off x="-2049976" y="4581854"/>
            <a:ext cx="6805282" cy="5639878"/>
          </a:xfrm>
          <a:custGeom>
            <a:avLst/>
            <a:gdLst/>
            <a:ahLst/>
            <a:cxnLst/>
            <a:rect r="r" b="b" t="t" l="l"/>
            <a:pathLst>
              <a:path h="5639878" w="6805282">
                <a:moveTo>
                  <a:pt x="0" y="0"/>
                </a:moveTo>
                <a:lnTo>
                  <a:pt x="6805282" y="0"/>
                </a:lnTo>
                <a:lnTo>
                  <a:pt x="6805282" y="5639878"/>
                </a:lnTo>
                <a:lnTo>
                  <a:pt x="0" y="5639878"/>
                </a:lnTo>
                <a:lnTo>
                  <a:pt x="0" y="0"/>
                </a:lnTo>
                <a:close/>
              </a:path>
            </a:pathLst>
          </a:custGeom>
          <a:blipFill>
            <a:blip r:embed="rId3"/>
            <a:stretch>
              <a:fillRect l="0" t="0" r="0" b="0"/>
            </a:stretch>
          </a:blipFill>
        </p:spPr>
      </p:sp>
      <p:sp>
        <p:nvSpPr>
          <p:cNvPr name="Freeform 5" id="5"/>
          <p:cNvSpPr/>
          <p:nvPr/>
        </p:nvSpPr>
        <p:spPr>
          <a:xfrm flipH="true" flipV="false" rot="-357837">
            <a:off x="3411439" y="729332"/>
            <a:ext cx="4248002" cy="1614241"/>
          </a:xfrm>
          <a:custGeom>
            <a:avLst/>
            <a:gdLst/>
            <a:ahLst/>
            <a:cxnLst/>
            <a:rect r="r" b="b" t="t" l="l"/>
            <a:pathLst>
              <a:path h="1614241" w="4248002">
                <a:moveTo>
                  <a:pt x="4248002" y="0"/>
                </a:moveTo>
                <a:lnTo>
                  <a:pt x="0" y="0"/>
                </a:lnTo>
                <a:lnTo>
                  <a:pt x="0" y="1614240"/>
                </a:lnTo>
                <a:lnTo>
                  <a:pt x="4248002" y="1614240"/>
                </a:lnTo>
                <a:lnTo>
                  <a:pt x="4248002" y="0"/>
                </a:lnTo>
                <a:close/>
              </a:path>
            </a:pathLst>
          </a:custGeom>
          <a:blipFill>
            <a:blip r:embed="rId4">
              <a:alphaModFix amt="52000"/>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4108153" y="2711445"/>
            <a:ext cx="9793818" cy="5485317"/>
          </a:xfrm>
          <a:prstGeom prst="rect">
            <a:avLst/>
          </a:prstGeom>
        </p:spPr>
        <p:txBody>
          <a:bodyPr anchor="t" rtlCol="false" tIns="0" lIns="0" bIns="0" rIns="0">
            <a:spAutoFit/>
          </a:bodyPr>
          <a:lstStyle/>
          <a:p>
            <a:pPr algn="l" marL="0" indent="0" lvl="0">
              <a:lnSpc>
                <a:spcPts val="6315"/>
              </a:lnSpc>
              <a:spcBef>
                <a:spcPct val="0"/>
              </a:spcBef>
            </a:pPr>
            <a:r>
              <a:rPr lang="en-US" sz="4511">
                <a:solidFill>
                  <a:srgbClr val="251E60"/>
                </a:solidFill>
                <a:latin typeface="Open Sauce Light"/>
              </a:rPr>
              <a:t>Una pasarela es un nodo de red que conecta dos redes que utilizan protocolos diferentes.                                                                                                          +Permite la comunicación entre dispositivos en diferentes redes y traduce entre los diferentes protocolos utilizados por cada red.</a:t>
            </a:r>
          </a:p>
        </p:txBody>
      </p:sp>
      <p:sp>
        <p:nvSpPr>
          <p:cNvPr name="TextBox 7" id="7"/>
          <p:cNvSpPr txBox="true"/>
          <p:nvPr/>
        </p:nvSpPr>
        <p:spPr>
          <a:xfrm rot="0">
            <a:off x="3099615" y="1028700"/>
            <a:ext cx="5711944" cy="1015504"/>
          </a:xfrm>
          <a:prstGeom prst="rect">
            <a:avLst/>
          </a:prstGeom>
        </p:spPr>
        <p:txBody>
          <a:bodyPr anchor="t" rtlCol="false" tIns="0" lIns="0" bIns="0" rIns="0">
            <a:spAutoFit/>
          </a:bodyPr>
          <a:lstStyle/>
          <a:p>
            <a:pPr algn="ctr" marL="0" indent="0" lvl="0">
              <a:lnSpc>
                <a:spcPts val="8068"/>
              </a:lnSpc>
            </a:pPr>
            <a:r>
              <a:rPr lang="en-US" sz="6723">
                <a:solidFill>
                  <a:srgbClr val="251E60"/>
                </a:solidFill>
                <a:latin typeface="Stars &amp; Love"/>
              </a:rPr>
              <a:t>¿Que es? </a:t>
            </a:r>
          </a:p>
        </p:txBody>
      </p:sp>
      <p:sp>
        <p:nvSpPr>
          <p:cNvPr name="Freeform 8" id="8"/>
          <p:cNvSpPr/>
          <p:nvPr/>
        </p:nvSpPr>
        <p:spPr>
          <a:xfrm flipH="false" flipV="false" rot="0">
            <a:off x="562989" y="7401793"/>
            <a:ext cx="2776084" cy="1589939"/>
          </a:xfrm>
          <a:custGeom>
            <a:avLst/>
            <a:gdLst/>
            <a:ahLst/>
            <a:cxnLst/>
            <a:rect r="r" b="b" t="t" l="l"/>
            <a:pathLst>
              <a:path h="1589939" w="2776084">
                <a:moveTo>
                  <a:pt x="0" y="0"/>
                </a:moveTo>
                <a:lnTo>
                  <a:pt x="2776084" y="0"/>
                </a:lnTo>
                <a:lnTo>
                  <a:pt x="2776084" y="1589939"/>
                </a:lnTo>
                <a:lnTo>
                  <a:pt x="0" y="15899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203215">
            <a:off x="14816403" y="838711"/>
            <a:ext cx="3023583" cy="1973575"/>
          </a:xfrm>
          <a:custGeom>
            <a:avLst/>
            <a:gdLst/>
            <a:ahLst/>
            <a:cxnLst/>
            <a:rect r="r" b="b" t="t" l="l"/>
            <a:pathLst>
              <a:path h="1973575" w="3023583">
                <a:moveTo>
                  <a:pt x="0" y="0"/>
                </a:moveTo>
                <a:lnTo>
                  <a:pt x="3023583" y="0"/>
                </a:lnTo>
                <a:lnTo>
                  <a:pt x="3023583" y="1973576"/>
                </a:lnTo>
                <a:lnTo>
                  <a:pt x="0" y="197357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transition spd="fast">
    <p:cover dir="d"/>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551035">
            <a:off x="3603855" y="-4217581"/>
            <a:ext cx="11080289" cy="18722162"/>
          </a:xfrm>
          <a:custGeom>
            <a:avLst/>
            <a:gdLst/>
            <a:ahLst/>
            <a:cxnLst/>
            <a:rect r="r" b="b" t="t" l="l"/>
            <a:pathLst>
              <a:path h="18722162" w="11080289">
                <a:moveTo>
                  <a:pt x="11080290" y="451809"/>
                </a:moveTo>
                <a:lnTo>
                  <a:pt x="10277074" y="18722162"/>
                </a:lnTo>
                <a:lnTo>
                  <a:pt x="0" y="18270353"/>
                </a:lnTo>
                <a:lnTo>
                  <a:pt x="803216" y="0"/>
                </a:lnTo>
                <a:lnTo>
                  <a:pt x="11080290" y="451809"/>
                </a:lnTo>
                <a:close/>
              </a:path>
            </a:pathLst>
          </a:custGeom>
          <a:blipFill>
            <a:blip r:embed="rId2">
              <a:alphaModFix amt="13000"/>
            </a:blip>
            <a:stretch>
              <a:fillRect l="-13512" t="-8145" r="-69201" b="-8915"/>
            </a:stretch>
          </a:blipFill>
        </p:spPr>
      </p:sp>
      <p:sp>
        <p:nvSpPr>
          <p:cNvPr name="Freeform 3" id="3"/>
          <p:cNvSpPr/>
          <p:nvPr/>
        </p:nvSpPr>
        <p:spPr>
          <a:xfrm flipH="false" flipV="false" rot="-3017679">
            <a:off x="14352081" y="7147250"/>
            <a:ext cx="6959038" cy="1342100"/>
          </a:xfrm>
          <a:custGeom>
            <a:avLst/>
            <a:gdLst/>
            <a:ahLst/>
            <a:cxnLst/>
            <a:rect r="r" b="b" t="t" l="l"/>
            <a:pathLst>
              <a:path h="1342100" w="6959038">
                <a:moveTo>
                  <a:pt x="0" y="0"/>
                </a:moveTo>
                <a:lnTo>
                  <a:pt x="6959039" y="0"/>
                </a:lnTo>
                <a:lnTo>
                  <a:pt x="6959039" y="1342100"/>
                </a:lnTo>
                <a:lnTo>
                  <a:pt x="0" y="1342100"/>
                </a:lnTo>
                <a:lnTo>
                  <a:pt x="0" y="0"/>
                </a:lnTo>
                <a:close/>
              </a:path>
            </a:pathLst>
          </a:custGeom>
          <a:blipFill>
            <a:blip r:embed="rId3"/>
            <a:stretch>
              <a:fillRect l="0" t="0" r="0" b="0"/>
            </a:stretch>
          </a:blipFill>
        </p:spPr>
      </p:sp>
      <p:sp>
        <p:nvSpPr>
          <p:cNvPr name="Freeform 4" id="4"/>
          <p:cNvSpPr/>
          <p:nvPr/>
        </p:nvSpPr>
        <p:spPr>
          <a:xfrm flipH="false" flipV="false" rot="203215">
            <a:off x="14496835" y="7409176"/>
            <a:ext cx="2712533" cy="1770544"/>
          </a:xfrm>
          <a:custGeom>
            <a:avLst/>
            <a:gdLst/>
            <a:ahLst/>
            <a:cxnLst/>
            <a:rect r="r" b="b" t="t" l="l"/>
            <a:pathLst>
              <a:path h="1770544" w="2712533">
                <a:moveTo>
                  <a:pt x="0" y="0"/>
                </a:moveTo>
                <a:lnTo>
                  <a:pt x="2712533" y="0"/>
                </a:lnTo>
                <a:lnTo>
                  <a:pt x="2712533" y="1770544"/>
                </a:lnTo>
                <a:lnTo>
                  <a:pt x="0" y="17705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0">
            <a:off x="3671770" y="1507708"/>
            <a:ext cx="10944460" cy="4775765"/>
          </a:xfrm>
          <a:custGeom>
            <a:avLst/>
            <a:gdLst/>
            <a:ahLst/>
            <a:cxnLst/>
            <a:rect r="r" b="b" t="t" l="l"/>
            <a:pathLst>
              <a:path h="4775765" w="10944460">
                <a:moveTo>
                  <a:pt x="0" y="4775764"/>
                </a:moveTo>
                <a:lnTo>
                  <a:pt x="10944460" y="4775764"/>
                </a:lnTo>
                <a:lnTo>
                  <a:pt x="10944460" y="0"/>
                </a:lnTo>
                <a:lnTo>
                  <a:pt x="0" y="0"/>
                </a:lnTo>
                <a:lnTo>
                  <a:pt x="0" y="4775764"/>
                </a:lnTo>
                <a:close/>
              </a:path>
            </a:pathLst>
          </a:custGeom>
          <a:blipFill>
            <a:blip r:embed="rId6">
              <a:alphaModFix amt="69000"/>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160768">
            <a:off x="-5630579" y="1198572"/>
            <a:ext cx="9748317" cy="2498006"/>
          </a:xfrm>
          <a:custGeom>
            <a:avLst/>
            <a:gdLst/>
            <a:ahLst/>
            <a:cxnLst/>
            <a:rect r="r" b="b" t="t" l="l"/>
            <a:pathLst>
              <a:path h="2498006" w="9748317">
                <a:moveTo>
                  <a:pt x="0" y="0"/>
                </a:moveTo>
                <a:lnTo>
                  <a:pt x="9748317" y="0"/>
                </a:lnTo>
                <a:lnTo>
                  <a:pt x="9748317" y="2498007"/>
                </a:lnTo>
                <a:lnTo>
                  <a:pt x="0" y="2498007"/>
                </a:lnTo>
                <a:lnTo>
                  <a:pt x="0" y="0"/>
                </a:lnTo>
                <a:close/>
              </a:path>
            </a:pathLst>
          </a:custGeom>
          <a:blipFill>
            <a:blip r:embed="rId8"/>
            <a:stretch>
              <a:fillRect l="0" t="0" r="0" b="0"/>
            </a:stretch>
          </a:blipFill>
        </p:spPr>
      </p:sp>
      <p:sp>
        <p:nvSpPr>
          <p:cNvPr name="Freeform 7" id="7"/>
          <p:cNvSpPr/>
          <p:nvPr/>
        </p:nvSpPr>
        <p:spPr>
          <a:xfrm flipH="false" flipV="false" rot="0">
            <a:off x="381370" y="1028700"/>
            <a:ext cx="3730637" cy="2136637"/>
          </a:xfrm>
          <a:custGeom>
            <a:avLst/>
            <a:gdLst/>
            <a:ahLst/>
            <a:cxnLst/>
            <a:rect r="r" b="b" t="t" l="l"/>
            <a:pathLst>
              <a:path h="2136637" w="3730637">
                <a:moveTo>
                  <a:pt x="0" y="0"/>
                </a:moveTo>
                <a:lnTo>
                  <a:pt x="3730637" y="0"/>
                </a:lnTo>
                <a:lnTo>
                  <a:pt x="3730637" y="2136637"/>
                </a:lnTo>
                <a:lnTo>
                  <a:pt x="0" y="213663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2557543" y="3258453"/>
            <a:ext cx="14203518" cy="1885047"/>
          </a:xfrm>
          <a:prstGeom prst="rect">
            <a:avLst/>
          </a:prstGeom>
        </p:spPr>
        <p:txBody>
          <a:bodyPr anchor="t" rtlCol="false" tIns="0" lIns="0" bIns="0" rIns="0">
            <a:spAutoFit/>
          </a:bodyPr>
          <a:lstStyle/>
          <a:p>
            <a:pPr algn="ctr" marL="0" indent="0" lvl="0">
              <a:lnSpc>
                <a:spcPts val="14919"/>
              </a:lnSpc>
            </a:pPr>
            <a:r>
              <a:rPr lang="en-US" sz="12432">
                <a:solidFill>
                  <a:srgbClr val="251E60"/>
                </a:solidFill>
                <a:latin typeface="Stars &amp; Love"/>
              </a:rPr>
              <a:t>¿Como se creo? </a:t>
            </a:r>
          </a:p>
        </p:txBody>
      </p:sp>
      <p:sp>
        <p:nvSpPr>
          <p:cNvPr name="Freeform 9" id="9"/>
          <p:cNvSpPr/>
          <p:nvPr/>
        </p:nvSpPr>
        <p:spPr>
          <a:xfrm flipH="false" flipV="false" rot="0">
            <a:off x="3959706" y="6531122"/>
            <a:ext cx="10081432" cy="1099793"/>
          </a:xfrm>
          <a:custGeom>
            <a:avLst/>
            <a:gdLst/>
            <a:ahLst/>
            <a:cxnLst/>
            <a:rect r="r" b="b" t="t" l="l"/>
            <a:pathLst>
              <a:path h="1099793" w="10081432">
                <a:moveTo>
                  <a:pt x="0" y="0"/>
                </a:moveTo>
                <a:lnTo>
                  <a:pt x="10081431" y="0"/>
                </a:lnTo>
                <a:lnTo>
                  <a:pt x="10081431" y="1099793"/>
                </a:lnTo>
                <a:lnTo>
                  <a:pt x="0" y="1099793"/>
                </a:lnTo>
                <a:lnTo>
                  <a:pt x="0" y="0"/>
                </a:lnTo>
                <a:close/>
              </a:path>
            </a:pathLst>
          </a:custGeom>
          <a:blipFill>
            <a:blip r:embed="rId11">
              <a:alphaModFix amt="64000"/>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5315002" y="6785754"/>
            <a:ext cx="7657996" cy="523854"/>
          </a:xfrm>
          <a:prstGeom prst="rect">
            <a:avLst/>
          </a:prstGeom>
        </p:spPr>
        <p:txBody>
          <a:bodyPr anchor="t" rtlCol="false" tIns="0" lIns="0" bIns="0" rIns="0">
            <a:spAutoFit/>
          </a:bodyPr>
          <a:lstStyle/>
          <a:p>
            <a:pPr algn="ctr" marL="0" indent="0" lvl="0">
              <a:lnSpc>
                <a:spcPts val="4200"/>
              </a:lnSpc>
              <a:spcBef>
                <a:spcPct val="0"/>
              </a:spcBef>
            </a:pPr>
            <a:r>
              <a:rPr lang="en-US" sz="3000">
                <a:solidFill>
                  <a:srgbClr val="251E60"/>
                </a:solidFill>
                <a:latin typeface="Nefelibata Pensans"/>
              </a:rPr>
              <a:t>PROGRAMACIÓN</a:t>
            </a:r>
          </a:p>
        </p:txBody>
      </p:sp>
    </p:spTree>
  </p:cSld>
  <p:clrMapOvr>
    <a:masterClrMapping/>
  </p:clrMapOvr>
  <p:transition spd="fast">
    <p:cover dir="d"/>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0000"/>
            </a:blip>
            <a:stretch>
              <a:fillRect l="-2838" t="-38814" r="-2294" b="-125358"/>
            </a:stretch>
          </a:blipFill>
        </p:spPr>
      </p:sp>
      <p:sp>
        <p:nvSpPr>
          <p:cNvPr name="Freeform 3" id="3"/>
          <p:cNvSpPr/>
          <p:nvPr/>
        </p:nvSpPr>
        <p:spPr>
          <a:xfrm flipH="false" flipV="false" rot="-5077150">
            <a:off x="14142363" y="-1103248"/>
            <a:ext cx="5495477" cy="4554376"/>
          </a:xfrm>
          <a:custGeom>
            <a:avLst/>
            <a:gdLst/>
            <a:ahLst/>
            <a:cxnLst/>
            <a:rect r="r" b="b" t="t" l="l"/>
            <a:pathLst>
              <a:path h="4554376" w="5495477">
                <a:moveTo>
                  <a:pt x="0" y="0"/>
                </a:moveTo>
                <a:lnTo>
                  <a:pt x="5495477" y="0"/>
                </a:lnTo>
                <a:lnTo>
                  <a:pt x="5495477" y="4554376"/>
                </a:lnTo>
                <a:lnTo>
                  <a:pt x="0" y="4554376"/>
                </a:lnTo>
                <a:lnTo>
                  <a:pt x="0" y="0"/>
                </a:lnTo>
                <a:close/>
              </a:path>
            </a:pathLst>
          </a:custGeom>
          <a:blipFill>
            <a:blip r:embed="rId3"/>
            <a:stretch>
              <a:fillRect l="0" t="0" r="0" b="0"/>
            </a:stretch>
          </a:blipFill>
        </p:spPr>
      </p:sp>
      <p:sp>
        <p:nvSpPr>
          <p:cNvPr name="Freeform 4" id="4"/>
          <p:cNvSpPr/>
          <p:nvPr/>
        </p:nvSpPr>
        <p:spPr>
          <a:xfrm flipH="false" flipV="false" rot="-7754328">
            <a:off x="-3415261" y="8011547"/>
            <a:ext cx="6043421" cy="1548627"/>
          </a:xfrm>
          <a:custGeom>
            <a:avLst/>
            <a:gdLst/>
            <a:ahLst/>
            <a:cxnLst/>
            <a:rect r="r" b="b" t="t" l="l"/>
            <a:pathLst>
              <a:path h="1548627" w="6043421">
                <a:moveTo>
                  <a:pt x="0" y="0"/>
                </a:moveTo>
                <a:lnTo>
                  <a:pt x="6043421" y="0"/>
                </a:lnTo>
                <a:lnTo>
                  <a:pt x="6043421" y="1548626"/>
                </a:lnTo>
                <a:lnTo>
                  <a:pt x="0" y="1548626"/>
                </a:lnTo>
                <a:lnTo>
                  <a:pt x="0" y="0"/>
                </a:lnTo>
                <a:close/>
              </a:path>
            </a:pathLst>
          </a:custGeom>
          <a:blipFill>
            <a:blip r:embed="rId4"/>
            <a:stretch>
              <a:fillRect l="0" t="0" r="0" b="0"/>
            </a:stretch>
          </a:blipFill>
        </p:spPr>
      </p:sp>
      <p:sp>
        <p:nvSpPr>
          <p:cNvPr name="Freeform 5" id="5"/>
          <p:cNvSpPr/>
          <p:nvPr/>
        </p:nvSpPr>
        <p:spPr>
          <a:xfrm flipH="true" flipV="false" rot="-357837">
            <a:off x="273650" y="3296627"/>
            <a:ext cx="8191707" cy="3112849"/>
          </a:xfrm>
          <a:custGeom>
            <a:avLst/>
            <a:gdLst/>
            <a:ahLst/>
            <a:cxnLst/>
            <a:rect r="r" b="b" t="t" l="l"/>
            <a:pathLst>
              <a:path h="3112849" w="8191707">
                <a:moveTo>
                  <a:pt x="8191706" y="0"/>
                </a:moveTo>
                <a:lnTo>
                  <a:pt x="0" y="0"/>
                </a:lnTo>
                <a:lnTo>
                  <a:pt x="0" y="3112849"/>
                </a:lnTo>
                <a:lnTo>
                  <a:pt x="8191706" y="3112849"/>
                </a:lnTo>
                <a:lnTo>
                  <a:pt x="8191706" y="0"/>
                </a:lnTo>
                <a:close/>
              </a:path>
            </a:pathLst>
          </a:custGeom>
          <a:blipFill>
            <a:blip r:embed="rId5">
              <a:alphaModFix amt="52000"/>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8982626" y="832627"/>
            <a:ext cx="7703092" cy="606425"/>
          </a:xfrm>
          <a:prstGeom prst="rect">
            <a:avLst/>
          </a:prstGeom>
        </p:spPr>
        <p:txBody>
          <a:bodyPr anchor="t" rtlCol="false" tIns="0" lIns="0" bIns="0" rIns="0">
            <a:spAutoFit/>
          </a:bodyPr>
          <a:lstStyle/>
          <a:p>
            <a:pPr algn="l" marL="0" indent="0" lvl="0">
              <a:lnSpc>
                <a:spcPts val="4900"/>
              </a:lnSpc>
              <a:spcBef>
                <a:spcPct val="0"/>
              </a:spcBef>
            </a:pPr>
            <a:r>
              <a:rPr lang="en-US" sz="3500">
                <a:solidFill>
                  <a:srgbClr val="251E60"/>
                </a:solidFill>
                <a:latin typeface="Nefelibata Pensans"/>
              </a:rPr>
              <a:t>PASARELA DEL INTERNET</a:t>
            </a:r>
          </a:p>
        </p:txBody>
      </p:sp>
      <p:sp>
        <p:nvSpPr>
          <p:cNvPr name="TextBox 7" id="7"/>
          <p:cNvSpPr txBox="true"/>
          <p:nvPr/>
        </p:nvSpPr>
        <p:spPr>
          <a:xfrm rot="0">
            <a:off x="1396371" y="3840903"/>
            <a:ext cx="6413149" cy="1162039"/>
          </a:xfrm>
          <a:prstGeom prst="rect">
            <a:avLst/>
          </a:prstGeom>
        </p:spPr>
        <p:txBody>
          <a:bodyPr anchor="t" rtlCol="false" tIns="0" lIns="0" bIns="0" rIns="0">
            <a:spAutoFit/>
          </a:bodyPr>
          <a:lstStyle/>
          <a:p>
            <a:pPr algn="ctr" marL="0" indent="0" lvl="0">
              <a:lnSpc>
                <a:spcPts val="9276"/>
              </a:lnSpc>
            </a:pPr>
            <a:r>
              <a:rPr lang="en-US" sz="7730">
                <a:solidFill>
                  <a:srgbClr val="251E60"/>
                </a:solidFill>
                <a:latin typeface="Stars &amp; Love"/>
              </a:rPr>
              <a:t>¿Como se creo? </a:t>
            </a:r>
          </a:p>
        </p:txBody>
      </p:sp>
      <p:sp>
        <p:nvSpPr>
          <p:cNvPr name="Freeform 8" id="8"/>
          <p:cNvSpPr/>
          <p:nvPr/>
        </p:nvSpPr>
        <p:spPr>
          <a:xfrm flipH="false" flipV="false" rot="0">
            <a:off x="872308" y="7121663"/>
            <a:ext cx="3730637" cy="2136637"/>
          </a:xfrm>
          <a:custGeom>
            <a:avLst/>
            <a:gdLst/>
            <a:ahLst/>
            <a:cxnLst/>
            <a:rect r="r" b="b" t="t" l="l"/>
            <a:pathLst>
              <a:path h="2136637" w="3730637">
                <a:moveTo>
                  <a:pt x="0" y="0"/>
                </a:moveTo>
                <a:lnTo>
                  <a:pt x="3730637" y="0"/>
                </a:lnTo>
                <a:lnTo>
                  <a:pt x="3730637" y="2136637"/>
                </a:lnTo>
                <a:lnTo>
                  <a:pt x="0" y="21366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203215">
            <a:off x="2771057" y="1346423"/>
            <a:ext cx="1816083" cy="1185407"/>
          </a:xfrm>
          <a:custGeom>
            <a:avLst/>
            <a:gdLst/>
            <a:ahLst/>
            <a:cxnLst/>
            <a:rect r="r" b="b" t="t" l="l"/>
            <a:pathLst>
              <a:path h="1185407" w="1816083">
                <a:moveTo>
                  <a:pt x="0" y="0"/>
                </a:moveTo>
                <a:lnTo>
                  <a:pt x="1816083" y="0"/>
                </a:lnTo>
                <a:lnTo>
                  <a:pt x="1816083" y="1185407"/>
                </a:lnTo>
                <a:lnTo>
                  <a:pt x="0" y="11854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8745042" y="1516938"/>
            <a:ext cx="7439876" cy="7741362"/>
          </a:xfrm>
          <a:prstGeom prst="rect">
            <a:avLst/>
          </a:prstGeom>
        </p:spPr>
        <p:txBody>
          <a:bodyPr anchor="t" rtlCol="false" tIns="0" lIns="0" bIns="0" rIns="0">
            <a:spAutoFit/>
          </a:bodyPr>
          <a:lstStyle/>
          <a:p>
            <a:pPr algn="ctr">
              <a:lnSpc>
                <a:spcPts val="4748"/>
              </a:lnSpc>
            </a:pPr>
            <a:r>
              <a:rPr lang="en-US" sz="3391">
                <a:solidFill>
                  <a:srgbClr val="251E60"/>
                </a:solidFill>
                <a:latin typeface="Nefelibata Pensans"/>
              </a:rPr>
              <a:t>en 1969 nació ARPANET, que era una red de 4 computadoras conectadas que compartían información entre sí, esta red creció tanto que se convirtió en el precursor del internet, en 1980 la World Wide Web fue creada, esta se convirtió en la red más grande de computadoras conectadas al internet, de este las tres www al inicio de los enlaces de buscqjeda. el mismo ingeniero que lo creo, también hizo el lenguaje html, en 1990 fue cuando se desarrollaron muchos navegadores con el www como internet Explorer , correo electrónico etc. del 2000 para arriba fueron saliendo las redes sociales hasta la actualidad</a:t>
            </a:r>
          </a:p>
        </p:txBody>
      </p:sp>
    </p:spTree>
  </p:cSld>
  <p:clrMapOvr>
    <a:masterClrMapping/>
  </p:clrMapOvr>
  <p:transition spd="fast">
    <p:cover dir="d"/>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551035">
            <a:off x="3603855" y="-4217581"/>
            <a:ext cx="11080289" cy="18722162"/>
          </a:xfrm>
          <a:custGeom>
            <a:avLst/>
            <a:gdLst/>
            <a:ahLst/>
            <a:cxnLst/>
            <a:rect r="r" b="b" t="t" l="l"/>
            <a:pathLst>
              <a:path h="18722162" w="11080289">
                <a:moveTo>
                  <a:pt x="11080290" y="451809"/>
                </a:moveTo>
                <a:lnTo>
                  <a:pt x="10277074" y="18722162"/>
                </a:lnTo>
                <a:lnTo>
                  <a:pt x="0" y="18270353"/>
                </a:lnTo>
                <a:lnTo>
                  <a:pt x="803216" y="0"/>
                </a:lnTo>
                <a:lnTo>
                  <a:pt x="11080290" y="451809"/>
                </a:lnTo>
                <a:close/>
              </a:path>
            </a:pathLst>
          </a:custGeom>
          <a:blipFill>
            <a:blip r:embed="rId2">
              <a:alphaModFix amt="13000"/>
            </a:blip>
            <a:stretch>
              <a:fillRect l="-13512" t="-8145" r="-69201" b="-8915"/>
            </a:stretch>
          </a:blipFill>
        </p:spPr>
      </p:sp>
      <p:sp>
        <p:nvSpPr>
          <p:cNvPr name="Freeform 3" id="3"/>
          <p:cNvSpPr/>
          <p:nvPr/>
        </p:nvSpPr>
        <p:spPr>
          <a:xfrm flipH="false" flipV="false" rot="-3017679">
            <a:off x="14352081" y="7147250"/>
            <a:ext cx="6959038" cy="1342100"/>
          </a:xfrm>
          <a:custGeom>
            <a:avLst/>
            <a:gdLst/>
            <a:ahLst/>
            <a:cxnLst/>
            <a:rect r="r" b="b" t="t" l="l"/>
            <a:pathLst>
              <a:path h="1342100" w="6959038">
                <a:moveTo>
                  <a:pt x="0" y="0"/>
                </a:moveTo>
                <a:lnTo>
                  <a:pt x="6959039" y="0"/>
                </a:lnTo>
                <a:lnTo>
                  <a:pt x="6959039" y="1342100"/>
                </a:lnTo>
                <a:lnTo>
                  <a:pt x="0" y="1342100"/>
                </a:lnTo>
                <a:lnTo>
                  <a:pt x="0" y="0"/>
                </a:lnTo>
                <a:close/>
              </a:path>
            </a:pathLst>
          </a:custGeom>
          <a:blipFill>
            <a:blip r:embed="rId3"/>
            <a:stretch>
              <a:fillRect l="0" t="0" r="0" b="0"/>
            </a:stretch>
          </a:blipFill>
        </p:spPr>
      </p:sp>
      <p:sp>
        <p:nvSpPr>
          <p:cNvPr name="Freeform 4" id="4"/>
          <p:cNvSpPr/>
          <p:nvPr/>
        </p:nvSpPr>
        <p:spPr>
          <a:xfrm flipH="false" flipV="false" rot="203215">
            <a:off x="14496835" y="7409176"/>
            <a:ext cx="2712533" cy="1770544"/>
          </a:xfrm>
          <a:custGeom>
            <a:avLst/>
            <a:gdLst/>
            <a:ahLst/>
            <a:cxnLst/>
            <a:rect r="r" b="b" t="t" l="l"/>
            <a:pathLst>
              <a:path h="1770544" w="2712533">
                <a:moveTo>
                  <a:pt x="0" y="0"/>
                </a:moveTo>
                <a:lnTo>
                  <a:pt x="2712533" y="0"/>
                </a:lnTo>
                <a:lnTo>
                  <a:pt x="2712533" y="1770544"/>
                </a:lnTo>
                <a:lnTo>
                  <a:pt x="0" y="17705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0">
            <a:off x="3671770" y="1507708"/>
            <a:ext cx="10944460" cy="4775765"/>
          </a:xfrm>
          <a:custGeom>
            <a:avLst/>
            <a:gdLst/>
            <a:ahLst/>
            <a:cxnLst/>
            <a:rect r="r" b="b" t="t" l="l"/>
            <a:pathLst>
              <a:path h="4775765" w="10944460">
                <a:moveTo>
                  <a:pt x="0" y="4775764"/>
                </a:moveTo>
                <a:lnTo>
                  <a:pt x="10944460" y="4775764"/>
                </a:lnTo>
                <a:lnTo>
                  <a:pt x="10944460" y="0"/>
                </a:lnTo>
                <a:lnTo>
                  <a:pt x="0" y="0"/>
                </a:lnTo>
                <a:lnTo>
                  <a:pt x="0" y="4775764"/>
                </a:lnTo>
                <a:close/>
              </a:path>
            </a:pathLst>
          </a:custGeom>
          <a:blipFill>
            <a:blip r:embed="rId6">
              <a:alphaModFix amt="69000"/>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160768">
            <a:off x="-5630579" y="1198572"/>
            <a:ext cx="9748317" cy="2498006"/>
          </a:xfrm>
          <a:custGeom>
            <a:avLst/>
            <a:gdLst/>
            <a:ahLst/>
            <a:cxnLst/>
            <a:rect r="r" b="b" t="t" l="l"/>
            <a:pathLst>
              <a:path h="2498006" w="9748317">
                <a:moveTo>
                  <a:pt x="0" y="0"/>
                </a:moveTo>
                <a:lnTo>
                  <a:pt x="9748317" y="0"/>
                </a:lnTo>
                <a:lnTo>
                  <a:pt x="9748317" y="2498007"/>
                </a:lnTo>
                <a:lnTo>
                  <a:pt x="0" y="2498007"/>
                </a:lnTo>
                <a:lnTo>
                  <a:pt x="0" y="0"/>
                </a:lnTo>
                <a:close/>
              </a:path>
            </a:pathLst>
          </a:custGeom>
          <a:blipFill>
            <a:blip r:embed="rId8"/>
            <a:stretch>
              <a:fillRect l="0" t="0" r="0" b="0"/>
            </a:stretch>
          </a:blipFill>
        </p:spPr>
      </p:sp>
      <p:sp>
        <p:nvSpPr>
          <p:cNvPr name="Freeform 7" id="7"/>
          <p:cNvSpPr/>
          <p:nvPr/>
        </p:nvSpPr>
        <p:spPr>
          <a:xfrm flipH="false" flipV="false" rot="0">
            <a:off x="381370" y="1028700"/>
            <a:ext cx="3730637" cy="2136637"/>
          </a:xfrm>
          <a:custGeom>
            <a:avLst/>
            <a:gdLst/>
            <a:ahLst/>
            <a:cxnLst/>
            <a:rect r="r" b="b" t="t" l="l"/>
            <a:pathLst>
              <a:path h="2136637" w="3730637">
                <a:moveTo>
                  <a:pt x="0" y="0"/>
                </a:moveTo>
                <a:lnTo>
                  <a:pt x="3730637" y="0"/>
                </a:lnTo>
                <a:lnTo>
                  <a:pt x="3730637" y="2136637"/>
                </a:lnTo>
                <a:lnTo>
                  <a:pt x="0" y="213663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2557543" y="3258453"/>
            <a:ext cx="14203518" cy="1885047"/>
          </a:xfrm>
          <a:prstGeom prst="rect">
            <a:avLst/>
          </a:prstGeom>
        </p:spPr>
        <p:txBody>
          <a:bodyPr anchor="t" rtlCol="false" tIns="0" lIns="0" bIns="0" rIns="0">
            <a:spAutoFit/>
          </a:bodyPr>
          <a:lstStyle/>
          <a:p>
            <a:pPr algn="ctr" marL="0" indent="0" lvl="0">
              <a:lnSpc>
                <a:spcPts val="14919"/>
              </a:lnSpc>
            </a:pPr>
            <a:r>
              <a:rPr lang="en-US" sz="12432">
                <a:solidFill>
                  <a:srgbClr val="251E60"/>
                </a:solidFill>
                <a:latin typeface="Stars &amp; Love"/>
              </a:rPr>
              <a:t>ejemplos </a:t>
            </a:r>
          </a:p>
        </p:txBody>
      </p:sp>
      <p:sp>
        <p:nvSpPr>
          <p:cNvPr name="Freeform 9" id="9"/>
          <p:cNvSpPr/>
          <p:nvPr/>
        </p:nvSpPr>
        <p:spPr>
          <a:xfrm flipH="false" flipV="false" rot="0">
            <a:off x="3959706" y="6531122"/>
            <a:ext cx="10081432" cy="1099793"/>
          </a:xfrm>
          <a:custGeom>
            <a:avLst/>
            <a:gdLst/>
            <a:ahLst/>
            <a:cxnLst/>
            <a:rect r="r" b="b" t="t" l="l"/>
            <a:pathLst>
              <a:path h="1099793" w="10081432">
                <a:moveTo>
                  <a:pt x="0" y="0"/>
                </a:moveTo>
                <a:lnTo>
                  <a:pt x="10081431" y="0"/>
                </a:lnTo>
                <a:lnTo>
                  <a:pt x="10081431" y="1099793"/>
                </a:lnTo>
                <a:lnTo>
                  <a:pt x="0" y="1099793"/>
                </a:lnTo>
                <a:lnTo>
                  <a:pt x="0" y="0"/>
                </a:lnTo>
                <a:close/>
              </a:path>
            </a:pathLst>
          </a:custGeom>
          <a:blipFill>
            <a:blip r:embed="rId11">
              <a:alphaModFix amt="64000"/>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5315002" y="6785754"/>
            <a:ext cx="7657996" cy="523854"/>
          </a:xfrm>
          <a:prstGeom prst="rect">
            <a:avLst/>
          </a:prstGeom>
        </p:spPr>
        <p:txBody>
          <a:bodyPr anchor="t" rtlCol="false" tIns="0" lIns="0" bIns="0" rIns="0">
            <a:spAutoFit/>
          </a:bodyPr>
          <a:lstStyle/>
          <a:p>
            <a:pPr algn="ctr" marL="0" indent="0" lvl="0">
              <a:lnSpc>
                <a:spcPts val="4200"/>
              </a:lnSpc>
              <a:spcBef>
                <a:spcPct val="0"/>
              </a:spcBef>
            </a:pPr>
            <a:r>
              <a:rPr lang="en-US" sz="3000">
                <a:solidFill>
                  <a:srgbClr val="251E60"/>
                </a:solidFill>
                <a:latin typeface="Nefelibata Pensans"/>
              </a:rPr>
              <a:t>PROGRAMACIÓN</a:t>
            </a:r>
          </a:p>
        </p:txBody>
      </p:sp>
    </p:spTree>
  </p:cSld>
  <p:clrMapOvr>
    <a:masterClrMapping/>
  </p:clrMapOvr>
  <p:transition spd="fast">
    <p:cover dir="d"/>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0000"/>
            </a:blip>
            <a:stretch>
              <a:fillRect l="-2838" t="-38814" r="-2294" b="-125358"/>
            </a:stretch>
          </a:blipFill>
        </p:spPr>
      </p:sp>
      <p:sp>
        <p:nvSpPr>
          <p:cNvPr name="Freeform 3" id="3"/>
          <p:cNvSpPr/>
          <p:nvPr/>
        </p:nvSpPr>
        <p:spPr>
          <a:xfrm flipH="false" flipV="false" rot="-5077150">
            <a:off x="14142363" y="-1103248"/>
            <a:ext cx="5495477" cy="4554376"/>
          </a:xfrm>
          <a:custGeom>
            <a:avLst/>
            <a:gdLst/>
            <a:ahLst/>
            <a:cxnLst/>
            <a:rect r="r" b="b" t="t" l="l"/>
            <a:pathLst>
              <a:path h="4554376" w="5495477">
                <a:moveTo>
                  <a:pt x="0" y="0"/>
                </a:moveTo>
                <a:lnTo>
                  <a:pt x="5495477" y="0"/>
                </a:lnTo>
                <a:lnTo>
                  <a:pt x="5495477" y="4554376"/>
                </a:lnTo>
                <a:lnTo>
                  <a:pt x="0" y="4554376"/>
                </a:lnTo>
                <a:lnTo>
                  <a:pt x="0" y="0"/>
                </a:lnTo>
                <a:close/>
              </a:path>
            </a:pathLst>
          </a:custGeom>
          <a:blipFill>
            <a:blip r:embed="rId3"/>
            <a:stretch>
              <a:fillRect l="0" t="0" r="0" b="0"/>
            </a:stretch>
          </a:blipFill>
        </p:spPr>
      </p:sp>
      <p:sp>
        <p:nvSpPr>
          <p:cNvPr name="Freeform 4" id="4"/>
          <p:cNvSpPr/>
          <p:nvPr/>
        </p:nvSpPr>
        <p:spPr>
          <a:xfrm flipH="false" flipV="false" rot="6504111">
            <a:off x="-2049976" y="4581854"/>
            <a:ext cx="6805282" cy="5639878"/>
          </a:xfrm>
          <a:custGeom>
            <a:avLst/>
            <a:gdLst/>
            <a:ahLst/>
            <a:cxnLst/>
            <a:rect r="r" b="b" t="t" l="l"/>
            <a:pathLst>
              <a:path h="5639878" w="6805282">
                <a:moveTo>
                  <a:pt x="0" y="0"/>
                </a:moveTo>
                <a:lnTo>
                  <a:pt x="6805282" y="0"/>
                </a:lnTo>
                <a:lnTo>
                  <a:pt x="6805282" y="5639878"/>
                </a:lnTo>
                <a:lnTo>
                  <a:pt x="0" y="5639878"/>
                </a:lnTo>
                <a:lnTo>
                  <a:pt x="0" y="0"/>
                </a:lnTo>
                <a:close/>
              </a:path>
            </a:pathLst>
          </a:custGeom>
          <a:blipFill>
            <a:blip r:embed="rId3"/>
            <a:stretch>
              <a:fillRect l="0" t="0" r="0" b="0"/>
            </a:stretch>
          </a:blipFill>
        </p:spPr>
      </p:sp>
      <p:sp>
        <p:nvSpPr>
          <p:cNvPr name="Freeform 5" id="5"/>
          <p:cNvSpPr/>
          <p:nvPr/>
        </p:nvSpPr>
        <p:spPr>
          <a:xfrm flipH="true" flipV="false" rot="-357837">
            <a:off x="1428494" y="879018"/>
            <a:ext cx="4451265" cy="1691481"/>
          </a:xfrm>
          <a:custGeom>
            <a:avLst/>
            <a:gdLst/>
            <a:ahLst/>
            <a:cxnLst/>
            <a:rect r="r" b="b" t="t" l="l"/>
            <a:pathLst>
              <a:path h="1691481" w="4451265">
                <a:moveTo>
                  <a:pt x="4451264" y="0"/>
                </a:moveTo>
                <a:lnTo>
                  <a:pt x="0" y="0"/>
                </a:lnTo>
                <a:lnTo>
                  <a:pt x="0" y="1691481"/>
                </a:lnTo>
                <a:lnTo>
                  <a:pt x="4451264" y="1691481"/>
                </a:lnTo>
                <a:lnTo>
                  <a:pt x="4451264" y="0"/>
                </a:lnTo>
                <a:close/>
              </a:path>
            </a:pathLst>
          </a:custGeom>
          <a:blipFill>
            <a:blip r:embed="rId4">
              <a:alphaModFix amt="52000"/>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3654126" y="3414708"/>
            <a:ext cx="7703092" cy="2501265"/>
          </a:xfrm>
          <a:prstGeom prst="rect">
            <a:avLst/>
          </a:prstGeom>
        </p:spPr>
        <p:txBody>
          <a:bodyPr anchor="t" rtlCol="false" tIns="0" lIns="0" bIns="0" rIns="0">
            <a:spAutoFit/>
          </a:bodyPr>
          <a:lstStyle/>
          <a:p>
            <a:pPr>
              <a:lnSpc>
                <a:spcPts val="3359"/>
              </a:lnSpc>
            </a:pPr>
            <a:r>
              <a:rPr lang="en-US" sz="2400">
                <a:solidFill>
                  <a:srgbClr val="251E60"/>
                </a:solidFill>
                <a:latin typeface="Open Sauce"/>
              </a:rPr>
              <a:t>Gmail</a:t>
            </a:r>
          </a:p>
          <a:p>
            <a:pPr>
              <a:lnSpc>
                <a:spcPts val="3359"/>
              </a:lnSpc>
            </a:pPr>
            <a:r>
              <a:rPr lang="en-US" sz="2400">
                <a:solidFill>
                  <a:srgbClr val="251E60"/>
                </a:solidFill>
                <a:latin typeface="Open Sauce"/>
              </a:rPr>
              <a:t>WhatsApp</a:t>
            </a:r>
          </a:p>
          <a:p>
            <a:pPr>
              <a:lnSpc>
                <a:spcPts val="3359"/>
              </a:lnSpc>
            </a:pPr>
            <a:r>
              <a:rPr lang="en-US" sz="2400">
                <a:solidFill>
                  <a:srgbClr val="251E60"/>
                </a:solidFill>
                <a:latin typeface="Open Sauce"/>
              </a:rPr>
              <a:t>Instagram</a:t>
            </a:r>
          </a:p>
          <a:p>
            <a:pPr>
              <a:lnSpc>
                <a:spcPts val="3359"/>
              </a:lnSpc>
            </a:pPr>
            <a:r>
              <a:rPr lang="en-US" sz="2400">
                <a:solidFill>
                  <a:srgbClr val="251E60"/>
                </a:solidFill>
                <a:latin typeface="Open Sauce"/>
              </a:rPr>
              <a:t>Facebook</a:t>
            </a:r>
          </a:p>
          <a:p>
            <a:pPr>
              <a:lnSpc>
                <a:spcPts val="3359"/>
              </a:lnSpc>
            </a:pPr>
            <a:r>
              <a:rPr lang="en-US" sz="2400">
                <a:solidFill>
                  <a:srgbClr val="251E60"/>
                </a:solidFill>
                <a:latin typeface="Open Sauce"/>
              </a:rPr>
              <a:t>Twitter</a:t>
            </a:r>
          </a:p>
          <a:p>
            <a:pPr algn="l" marL="0" indent="0" lvl="0">
              <a:lnSpc>
                <a:spcPts val="3359"/>
              </a:lnSpc>
              <a:spcBef>
                <a:spcPct val="0"/>
              </a:spcBef>
            </a:pPr>
          </a:p>
        </p:txBody>
      </p:sp>
      <p:sp>
        <p:nvSpPr>
          <p:cNvPr name="TextBox 7" id="7"/>
          <p:cNvSpPr txBox="true"/>
          <p:nvPr/>
        </p:nvSpPr>
        <p:spPr>
          <a:xfrm rot="0">
            <a:off x="3654126" y="2455858"/>
            <a:ext cx="7703092" cy="606425"/>
          </a:xfrm>
          <a:prstGeom prst="rect">
            <a:avLst/>
          </a:prstGeom>
        </p:spPr>
        <p:txBody>
          <a:bodyPr anchor="t" rtlCol="false" tIns="0" lIns="0" bIns="0" rIns="0">
            <a:spAutoFit/>
          </a:bodyPr>
          <a:lstStyle/>
          <a:p>
            <a:pPr algn="l" marL="0" indent="0" lvl="0">
              <a:lnSpc>
                <a:spcPts val="4900"/>
              </a:lnSpc>
              <a:spcBef>
                <a:spcPct val="0"/>
              </a:spcBef>
            </a:pPr>
            <a:r>
              <a:rPr lang="en-US" sz="3500" u="none">
                <a:solidFill>
                  <a:srgbClr val="251E60"/>
                </a:solidFill>
                <a:latin typeface="Nefelibata Pensans"/>
              </a:rPr>
              <a:t>AGREGA UNA IDEA PRINCIPAL</a:t>
            </a:r>
          </a:p>
        </p:txBody>
      </p:sp>
      <p:sp>
        <p:nvSpPr>
          <p:cNvPr name="TextBox 8" id="8"/>
          <p:cNvSpPr txBox="true"/>
          <p:nvPr/>
        </p:nvSpPr>
        <p:spPr>
          <a:xfrm rot="0">
            <a:off x="798154" y="1114916"/>
            <a:ext cx="5711944" cy="1015504"/>
          </a:xfrm>
          <a:prstGeom prst="rect">
            <a:avLst/>
          </a:prstGeom>
        </p:spPr>
        <p:txBody>
          <a:bodyPr anchor="t" rtlCol="false" tIns="0" lIns="0" bIns="0" rIns="0">
            <a:spAutoFit/>
          </a:bodyPr>
          <a:lstStyle/>
          <a:p>
            <a:pPr algn="ctr" marL="0" indent="0" lvl="0">
              <a:lnSpc>
                <a:spcPts val="8068"/>
              </a:lnSpc>
            </a:pPr>
            <a:r>
              <a:rPr lang="en-US" sz="6723">
                <a:solidFill>
                  <a:srgbClr val="251E60"/>
                </a:solidFill>
                <a:latin typeface="Stars &amp; Love"/>
              </a:rPr>
              <a:t>ejemplo</a:t>
            </a:r>
          </a:p>
        </p:txBody>
      </p:sp>
      <p:sp>
        <p:nvSpPr>
          <p:cNvPr name="Freeform 9" id="9"/>
          <p:cNvSpPr/>
          <p:nvPr/>
        </p:nvSpPr>
        <p:spPr>
          <a:xfrm flipH="false" flipV="false" rot="0">
            <a:off x="562989" y="7401793"/>
            <a:ext cx="2776084" cy="1589939"/>
          </a:xfrm>
          <a:custGeom>
            <a:avLst/>
            <a:gdLst/>
            <a:ahLst/>
            <a:cxnLst/>
            <a:rect r="r" b="b" t="t" l="l"/>
            <a:pathLst>
              <a:path h="1589939" w="2776084">
                <a:moveTo>
                  <a:pt x="0" y="0"/>
                </a:moveTo>
                <a:lnTo>
                  <a:pt x="2776084" y="0"/>
                </a:lnTo>
                <a:lnTo>
                  <a:pt x="2776084" y="1589939"/>
                </a:lnTo>
                <a:lnTo>
                  <a:pt x="0" y="15899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203215">
            <a:off x="14816403" y="838711"/>
            <a:ext cx="3023583" cy="1973575"/>
          </a:xfrm>
          <a:custGeom>
            <a:avLst/>
            <a:gdLst/>
            <a:ahLst/>
            <a:cxnLst/>
            <a:rect r="r" b="b" t="t" l="l"/>
            <a:pathLst>
              <a:path h="1973575" w="3023583">
                <a:moveTo>
                  <a:pt x="0" y="0"/>
                </a:moveTo>
                <a:lnTo>
                  <a:pt x="3023583" y="0"/>
                </a:lnTo>
                <a:lnTo>
                  <a:pt x="3023583" y="1973576"/>
                </a:lnTo>
                <a:lnTo>
                  <a:pt x="0" y="197357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transition spd="fast">
    <p:cover dir="d"/>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551035">
            <a:off x="3603855" y="-4217581"/>
            <a:ext cx="11080289" cy="18722162"/>
          </a:xfrm>
          <a:custGeom>
            <a:avLst/>
            <a:gdLst/>
            <a:ahLst/>
            <a:cxnLst/>
            <a:rect r="r" b="b" t="t" l="l"/>
            <a:pathLst>
              <a:path h="18722162" w="11080289">
                <a:moveTo>
                  <a:pt x="11080290" y="451809"/>
                </a:moveTo>
                <a:lnTo>
                  <a:pt x="10277074" y="18722162"/>
                </a:lnTo>
                <a:lnTo>
                  <a:pt x="0" y="18270353"/>
                </a:lnTo>
                <a:lnTo>
                  <a:pt x="803216" y="0"/>
                </a:lnTo>
                <a:lnTo>
                  <a:pt x="11080290" y="451809"/>
                </a:lnTo>
                <a:close/>
              </a:path>
            </a:pathLst>
          </a:custGeom>
          <a:blipFill>
            <a:blip r:embed="rId2">
              <a:alphaModFix amt="13000"/>
            </a:blip>
            <a:stretch>
              <a:fillRect l="-13512" t="-8145" r="-69201" b="-8915"/>
            </a:stretch>
          </a:blipFill>
        </p:spPr>
      </p:sp>
      <p:sp>
        <p:nvSpPr>
          <p:cNvPr name="Freeform 3" id="3"/>
          <p:cNvSpPr/>
          <p:nvPr/>
        </p:nvSpPr>
        <p:spPr>
          <a:xfrm flipH="false" flipV="false" rot="-3017679">
            <a:off x="14352081" y="7147250"/>
            <a:ext cx="6959038" cy="1342100"/>
          </a:xfrm>
          <a:custGeom>
            <a:avLst/>
            <a:gdLst/>
            <a:ahLst/>
            <a:cxnLst/>
            <a:rect r="r" b="b" t="t" l="l"/>
            <a:pathLst>
              <a:path h="1342100" w="6959038">
                <a:moveTo>
                  <a:pt x="0" y="0"/>
                </a:moveTo>
                <a:lnTo>
                  <a:pt x="6959039" y="0"/>
                </a:lnTo>
                <a:lnTo>
                  <a:pt x="6959039" y="1342100"/>
                </a:lnTo>
                <a:lnTo>
                  <a:pt x="0" y="1342100"/>
                </a:lnTo>
                <a:lnTo>
                  <a:pt x="0" y="0"/>
                </a:lnTo>
                <a:close/>
              </a:path>
            </a:pathLst>
          </a:custGeom>
          <a:blipFill>
            <a:blip r:embed="rId3"/>
            <a:stretch>
              <a:fillRect l="0" t="0" r="0" b="0"/>
            </a:stretch>
          </a:blipFill>
        </p:spPr>
      </p:sp>
      <p:sp>
        <p:nvSpPr>
          <p:cNvPr name="Freeform 4" id="4"/>
          <p:cNvSpPr/>
          <p:nvPr/>
        </p:nvSpPr>
        <p:spPr>
          <a:xfrm flipH="false" flipV="false" rot="203215">
            <a:off x="14496835" y="7409176"/>
            <a:ext cx="2712533" cy="1770544"/>
          </a:xfrm>
          <a:custGeom>
            <a:avLst/>
            <a:gdLst/>
            <a:ahLst/>
            <a:cxnLst/>
            <a:rect r="r" b="b" t="t" l="l"/>
            <a:pathLst>
              <a:path h="1770544" w="2712533">
                <a:moveTo>
                  <a:pt x="0" y="0"/>
                </a:moveTo>
                <a:lnTo>
                  <a:pt x="2712533" y="0"/>
                </a:lnTo>
                <a:lnTo>
                  <a:pt x="2712533" y="1770544"/>
                </a:lnTo>
                <a:lnTo>
                  <a:pt x="0" y="17705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0">
            <a:off x="3671770" y="1507708"/>
            <a:ext cx="10944460" cy="4775765"/>
          </a:xfrm>
          <a:custGeom>
            <a:avLst/>
            <a:gdLst/>
            <a:ahLst/>
            <a:cxnLst/>
            <a:rect r="r" b="b" t="t" l="l"/>
            <a:pathLst>
              <a:path h="4775765" w="10944460">
                <a:moveTo>
                  <a:pt x="0" y="4775764"/>
                </a:moveTo>
                <a:lnTo>
                  <a:pt x="10944460" y="4775764"/>
                </a:lnTo>
                <a:lnTo>
                  <a:pt x="10944460" y="0"/>
                </a:lnTo>
                <a:lnTo>
                  <a:pt x="0" y="0"/>
                </a:lnTo>
                <a:lnTo>
                  <a:pt x="0" y="4775764"/>
                </a:lnTo>
                <a:close/>
              </a:path>
            </a:pathLst>
          </a:custGeom>
          <a:blipFill>
            <a:blip r:embed="rId6">
              <a:alphaModFix amt="69000"/>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160768">
            <a:off x="-5630579" y="1198572"/>
            <a:ext cx="9748317" cy="2498006"/>
          </a:xfrm>
          <a:custGeom>
            <a:avLst/>
            <a:gdLst/>
            <a:ahLst/>
            <a:cxnLst/>
            <a:rect r="r" b="b" t="t" l="l"/>
            <a:pathLst>
              <a:path h="2498006" w="9748317">
                <a:moveTo>
                  <a:pt x="0" y="0"/>
                </a:moveTo>
                <a:lnTo>
                  <a:pt x="9748317" y="0"/>
                </a:lnTo>
                <a:lnTo>
                  <a:pt x="9748317" y="2498007"/>
                </a:lnTo>
                <a:lnTo>
                  <a:pt x="0" y="2498007"/>
                </a:lnTo>
                <a:lnTo>
                  <a:pt x="0" y="0"/>
                </a:lnTo>
                <a:close/>
              </a:path>
            </a:pathLst>
          </a:custGeom>
          <a:blipFill>
            <a:blip r:embed="rId8"/>
            <a:stretch>
              <a:fillRect l="0" t="0" r="0" b="0"/>
            </a:stretch>
          </a:blipFill>
        </p:spPr>
      </p:sp>
      <p:sp>
        <p:nvSpPr>
          <p:cNvPr name="Freeform 7" id="7"/>
          <p:cNvSpPr/>
          <p:nvPr/>
        </p:nvSpPr>
        <p:spPr>
          <a:xfrm flipH="false" flipV="false" rot="0">
            <a:off x="381370" y="1028700"/>
            <a:ext cx="3730637" cy="2136637"/>
          </a:xfrm>
          <a:custGeom>
            <a:avLst/>
            <a:gdLst/>
            <a:ahLst/>
            <a:cxnLst/>
            <a:rect r="r" b="b" t="t" l="l"/>
            <a:pathLst>
              <a:path h="2136637" w="3730637">
                <a:moveTo>
                  <a:pt x="0" y="0"/>
                </a:moveTo>
                <a:lnTo>
                  <a:pt x="3730637" y="0"/>
                </a:lnTo>
                <a:lnTo>
                  <a:pt x="3730637" y="2136637"/>
                </a:lnTo>
                <a:lnTo>
                  <a:pt x="0" y="213663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2042241" y="3165337"/>
            <a:ext cx="14203518" cy="1885047"/>
          </a:xfrm>
          <a:prstGeom prst="rect">
            <a:avLst/>
          </a:prstGeom>
        </p:spPr>
        <p:txBody>
          <a:bodyPr anchor="t" rtlCol="false" tIns="0" lIns="0" bIns="0" rIns="0">
            <a:spAutoFit/>
          </a:bodyPr>
          <a:lstStyle/>
          <a:p>
            <a:pPr algn="ctr" marL="0" indent="0" lvl="0">
              <a:lnSpc>
                <a:spcPts val="14919"/>
              </a:lnSpc>
            </a:pPr>
            <a:r>
              <a:rPr lang="en-US" sz="12432">
                <a:solidFill>
                  <a:srgbClr val="251E60"/>
                </a:solidFill>
                <a:latin typeface="Stars &amp; Love"/>
              </a:rPr>
              <a:t>Como se aplica? </a:t>
            </a:r>
          </a:p>
        </p:txBody>
      </p:sp>
      <p:sp>
        <p:nvSpPr>
          <p:cNvPr name="Freeform 9" id="9"/>
          <p:cNvSpPr/>
          <p:nvPr/>
        </p:nvSpPr>
        <p:spPr>
          <a:xfrm flipH="false" flipV="false" rot="0">
            <a:off x="3959706" y="6531122"/>
            <a:ext cx="10081432" cy="1099793"/>
          </a:xfrm>
          <a:custGeom>
            <a:avLst/>
            <a:gdLst/>
            <a:ahLst/>
            <a:cxnLst/>
            <a:rect r="r" b="b" t="t" l="l"/>
            <a:pathLst>
              <a:path h="1099793" w="10081432">
                <a:moveTo>
                  <a:pt x="0" y="0"/>
                </a:moveTo>
                <a:lnTo>
                  <a:pt x="10081431" y="0"/>
                </a:lnTo>
                <a:lnTo>
                  <a:pt x="10081431" y="1099793"/>
                </a:lnTo>
                <a:lnTo>
                  <a:pt x="0" y="1099793"/>
                </a:lnTo>
                <a:lnTo>
                  <a:pt x="0" y="0"/>
                </a:lnTo>
                <a:close/>
              </a:path>
            </a:pathLst>
          </a:custGeom>
          <a:blipFill>
            <a:blip r:embed="rId11">
              <a:alphaModFix amt="64000"/>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4615943" y="6785754"/>
            <a:ext cx="9056113" cy="523854"/>
          </a:xfrm>
          <a:prstGeom prst="rect">
            <a:avLst/>
          </a:prstGeom>
        </p:spPr>
        <p:txBody>
          <a:bodyPr anchor="t" rtlCol="false" tIns="0" lIns="0" bIns="0" rIns="0">
            <a:spAutoFit/>
          </a:bodyPr>
          <a:lstStyle/>
          <a:p>
            <a:pPr algn="ctr" marL="0" indent="0" lvl="0">
              <a:lnSpc>
                <a:spcPts val="4200"/>
              </a:lnSpc>
              <a:spcBef>
                <a:spcPct val="0"/>
              </a:spcBef>
            </a:pPr>
            <a:r>
              <a:rPr lang="en-US" sz="3000">
                <a:solidFill>
                  <a:srgbClr val="251E60"/>
                </a:solidFill>
                <a:latin typeface="Nefelibata Pensans"/>
              </a:rPr>
              <a:t>PASARELA DEL INTERNET    / SISTEMA DE ADQUISICIÓN DE DATOS</a:t>
            </a:r>
          </a:p>
        </p:txBody>
      </p:sp>
    </p:spTree>
  </p:cSld>
  <p:clrMapOvr>
    <a:masterClrMapping/>
  </p:clrMapOvr>
  <p:transition spd="fast">
    <p:cover dir="d"/>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40000"/>
            </a:blip>
            <a:stretch>
              <a:fillRect l="-2838" t="-38814" r="-2294" b="-125358"/>
            </a:stretch>
          </a:blipFill>
        </p:spPr>
      </p:sp>
      <p:sp>
        <p:nvSpPr>
          <p:cNvPr name="Freeform 3" id="3"/>
          <p:cNvSpPr/>
          <p:nvPr/>
        </p:nvSpPr>
        <p:spPr>
          <a:xfrm flipH="false" flipV="false" rot="-5077150">
            <a:off x="14142363" y="-1103248"/>
            <a:ext cx="5495477" cy="4554376"/>
          </a:xfrm>
          <a:custGeom>
            <a:avLst/>
            <a:gdLst/>
            <a:ahLst/>
            <a:cxnLst/>
            <a:rect r="r" b="b" t="t" l="l"/>
            <a:pathLst>
              <a:path h="4554376" w="5495477">
                <a:moveTo>
                  <a:pt x="0" y="0"/>
                </a:moveTo>
                <a:lnTo>
                  <a:pt x="5495477" y="0"/>
                </a:lnTo>
                <a:lnTo>
                  <a:pt x="5495477" y="4554376"/>
                </a:lnTo>
                <a:lnTo>
                  <a:pt x="0" y="4554376"/>
                </a:lnTo>
                <a:lnTo>
                  <a:pt x="0" y="0"/>
                </a:lnTo>
                <a:close/>
              </a:path>
            </a:pathLst>
          </a:custGeom>
          <a:blipFill>
            <a:blip r:embed="rId3"/>
            <a:stretch>
              <a:fillRect l="0" t="0" r="0" b="0"/>
            </a:stretch>
          </a:blipFill>
        </p:spPr>
      </p:sp>
      <p:sp>
        <p:nvSpPr>
          <p:cNvPr name="Freeform 4" id="4"/>
          <p:cNvSpPr/>
          <p:nvPr/>
        </p:nvSpPr>
        <p:spPr>
          <a:xfrm flipH="false" flipV="false" rot="-7754328">
            <a:off x="-3415261" y="8011547"/>
            <a:ext cx="6043421" cy="1548627"/>
          </a:xfrm>
          <a:custGeom>
            <a:avLst/>
            <a:gdLst/>
            <a:ahLst/>
            <a:cxnLst/>
            <a:rect r="r" b="b" t="t" l="l"/>
            <a:pathLst>
              <a:path h="1548627" w="6043421">
                <a:moveTo>
                  <a:pt x="0" y="0"/>
                </a:moveTo>
                <a:lnTo>
                  <a:pt x="6043421" y="0"/>
                </a:lnTo>
                <a:lnTo>
                  <a:pt x="6043421" y="1548626"/>
                </a:lnTo>
                <a:lnTo>
                  <a:pt x="0" y="1548626"/>
                </a:lnTo>
                <a:lnTo>
                  <a:pt x="0" y="0"/>
                </a:lnTo>
                <a:close/>
              </a:path>
            </a:pathLst>
          </a:custGeom>
          <a:blipFill>
            <a:blip r:embed="rId4"/>
            <a:stretch>
              <a:fillRect l="0" t="0" r="0" b="0"/>
            </a:stretch>
          </a:blipFill>
        </p:spPr>
      </p:sp>
      <p:sp>
        <p:nvSpPr>
          <p:cNvPr name="Freeform 5" id="5"/>
          <p:cNvSpPr/>
          <p:nvPr/>
        </p:nvSpPr>
        <p:spPr>
          <a:xfrm flipH="true" flipV="false" rot="-357837">
            <a:off x="273650" y="3296627"/>
            <a:ext cx="8191707" cy="3112849"/>
          </a:xfrm>
          <a:custGeom>
            <a:avLst/>
            <a:gdLst/>
            <a:ahLst/>
            <a:cxnLst/>
            <a:rect r="r" b="b" t="t" l="l"/>
            <a:pathLst>
              <a:path h="3112849" w="8191707">
                <a:moveTo>
                  <a:pt x="8191706" y="0"/>
                </a:moveTo>
                <a:lnTo>
                  <a:pt x="0" y="0"/>
                </a:lnTo>
                <a:lnTo>
                  <a:pt x="0" y="3112849"/>
                </a:lnTo>
                <a:lnTo>
                  <a:pt x="8191706" y="3112849"/>
                </a:lnTo>
                <a:lnTo>
                  <a:pt x="8191706" y="0"/>
                </a:lnTo>
                <a:close/>
              </a:path>
            </a:pathLst>
          </a:custGeom>
          <a:blipFill>
            <a:blip r:embed="rId5">
              <a:alphaModFix amt="52000"/>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8604904" y="1846227"/>
            <a:ext cx="8654396" cy="6499990"/>
          </a:xfrm>
          <a:prstGeom prst="rect">
            <a:avLst/>
          </a:prstGeom>
        </p:spPr>
        <p:txBody>
          <a:bodyPr anchor="t" rtlCol="false" tIns="0" lIns="0" bIns="0" rIns="0">
            <a:spAutoFit/>
          </a:bodyPr>
          <a:lstStyle/>
          <a:p>
            <a:pPr>
              <a:lnSpc>
                <a:spcPts val="4357"/>
              </a:lnSpc>
            </a:pPr>
          </a:p>
          <a:p>
            <a:pPr>
              <a:lnSpc>
                <a:spcPts val="4357"/>
              </a:lnSpc>
            </a:pPr>
            <a:r>
              <a:rPr lang="en-US" sz="3112">
                <a:solidFill>
                  <a:srgbClr val="251E60"/>
                </a:solidFill>
                <a:latin typeface="Open Sauce"/>
              </a:rPr>
              <a:t>maquinaria pesada que se utiliza en las obras en construcción. agregar sensores especializados a las partes de la maquinaria que son más propensas a sufrir daños o a utilizarse de forma excesiva. Estos se pueden emplear para realizar un mantenimiento predictivo, para mejorar el desempeño y información a los ingenieros que diseñaron el equipo sobre cómo mejorar los modelos.                                                                                                                                                               </a:t>
            </a:r>
          </a:p>
          <a:p>
            <a:pPr algn="l" marL="0" indent="0" lvl="0">
              <a:lnSpc>
                <a:spcPts val="4357"/>
              </a:lnSpc>
              <a:spcBef>
                <a:spcPct val="0"/>
              </a:spcBef>
            </a:pPr>
          </a:p>
        </p:txBody>
      </p:sp>
      <p:sp>
        <p:nvSpPr>
          <p:cNvPr name="TextBox 7" id="7"/>
          <p:cNvSpPr txBox="true"/>
          <p:nvPr/>
        </p:nvSpPr>
        <p:spPr>
          <a:xfrm rot="0">
            <a:off x="8604904" y="1426438"/>
            <a:ext cx="3719030" cy="920602"/>
          </a:xfrm>
          <a:prstGeom prst="rect">
            <a:avLst/>
          </a:prstGeom>
        </p:spPr>
        <p:txBody>
          <a:bodyPr anchor="t" rtlCol="false" tIns="0" lIns="0" bIns="0" rIns="0">
            <a:spAutoFit/>
          </a:bodyPr>
          <a:lstStyle/>
          <a:p>
            <a:pPr algn="l" marL="0" indent="0" lvl="0">
              <a:lnSpc>
                <a:spcPts val="7539"/>
              </a:lnSpc>
              <a:spcBef>
                <a:spcPct val="0"/>
              </a:spcBef>
            </a:pPr>
            <a:r>
              <a:rPr lang="en-US" sz="5385">
                <a:solidFill>
                  <a:srgbClr val="251E60"/>
                </a:solidFill>
                <a:latin typeface="Nefelibata Pensans"/>
              </a:rPr>
              <a:t>INDUSTRIAL </a:t>
            </a:r>
          </a:p>
        </p:txBody>
      </p:sp>
      <p:sp>
        <p:nvSpPr>
          <p:cNvPr name="TextBox 8" id="8"/>
          <p:cNvSpPr txBox="true"/>
          <p:nvPr/>
        </p:nvSpPr>
        <p:spPr>
          <a:xfrm rot="0">
            <a:off x="1396371" y="3840903"/>
            <a:ext cx="6413149" cy="1162039"/>
          </a:xfrm>
          <a:prstGeom prst="rect">
            <a:avLst/>
          </a:prstGeom>
        </p:spPr>
        <p:txBody>
          <a:bodyPr anchor="t" rtlCol="false" tIns="0" lIns="0" bIns="0" rIns="0">
            <a:spAutoFit/>
          </a:bodyPr>
          <a:lstStyle/>
          <a:p>
            <a:pPr algn="ctr" marL="0" indent="0" lvl="0">
              <a:lnSpc>
                <a:spcPts val="9276"/>
              </a:lnSpc>
            </a:pPr>
            <a:r>
              <a:rPr lang="en-US" sz="7730">
                <a:solidFill>
                  <a:srgbClr val="251E60"/>
                </a:solidFill>
                <a:latin typeface="Stars &amp; Love"/>
              </a:rPr>
              <a:t>como se aplica? </a:t>
            </a:r>
          </a:p>
        </p:txBody>
      </p:sp>
      <p:sp>
        <p:nvSpPr>
          <p:cNvPr name="Freeform 9" id="9"/>
          <p:cNvSpPr/>
          <p:nvPr/>
        </p:nvSpPr>
        <p:spPr>
          <a:xfrm flipH="false" flipV="false" rot="0">
            <a:off x="872308" y="7121663"/>
            <a:ext cx="3730637" cy="2136637"/>
          </a:xfrm>
          <a:custGeom>
            <a:avLst/>
            <a:gdLst/>
            <a:ahLst/>
            <a:cxnLst/>
            <a:rect r="r" b="b" t="t" l="l"/>
            <a:pathLst>
              <a:path h="2136637" w="3730637">
                <a:moveTo>
                  <a:pt x="0" y="0"/>
                </a:moveTo>
                <a:lnTo>
                  <a:pt x="3730637" y="0"/>
                </a:lnTo>
                <a:lnTo>
                  <a:pt x="3730637" y="2136637"/>
                </a:lnTo>
                <a:lnTo>
                  <a:pt x="0" y="21366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203215">
            <a:off x="2771057" y="1346423"/>
            <a:ext cx="1816083" cy="1185407"/>
          </a:xfrm>
          <a:custGeom>
            <a:avLst/>
            <a:gdLst/>
            <a:ahLst/>
            <a:cxnLst/>
            <a:rect r="r" b="b" t="t" l="l"/>
            <a:pathLst>
              <a:path h="1185407" w="1816083">
                <a:moveTo>
                  <a:pt x="0" y="0"/>
                </a:moveTo>
                <a:lnTo>
                  <a:pt x="1816083" y="0"/>
                </a:lnTo>
                <a:lnTo>
                  <a:pt x="1816083" y="1185407"/>
                </a:lnTo>
                <a:lnTo>
                  <a:pt x="0" y="11854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transition spd="fast">
    <p:cover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DAFtH8a3Zo0</dc:identifier>
  <dcterms:modified xsi:type="dcterms:W3CDTF">2011-08-01T06:04:30Z</dcterms:modified>
  <cp:revision>1</cp:revision>
  <dc:title>Presentación Libreta Aesthetic Lila Pastel</dc:title>
</cp:coreProperties>
</file>