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delina" panose="020B0604020202020204" charset="0"/>
      <p:regular r:id="rId13"/>
    </p:embeddedFont>
    <p:embeddedFont>
      <p:font typeface="Fredoka One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97533"/>
            <a:ext cx="16230600" cy="2995365"/>
            <a:chOff x="0" y="0"/>
            <a:chExt cx="2202108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2108" cy="406400"/>
            </a:xfrm>
            <a:custGeom>
              <a:avLst/>
              <a:gdLst/>
              <a:ahLst/>
              <a:cxnLst/>
              <a:rect l="l" t="t" r="r" b="b"/>
              <a:pathLst>
                <a:path w="2202108" h="406400">
                  <a:moveTo>
                    <a:pt x="1998908" y="0"/>
                  </a:moveTo>
                  <a:cubicBezTo>
                    <a:pt x="2111132" y="0"/>
                    <a:pt x="2202108" y="90976"/>
                    <a:pt x="2202108" y="203200"/>
                  </a:cubicBezTo>
                  <a:cubicBezTo>
                    <a:pt x="2202108" y="315424"/>
                    <a:pt x="2111132" y="406400"/>
                    <a:pt x="1998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998908" y="0"/>
                  </a:lnTo>
                </a:path>
              </a:pathLst>
            </a:custGeom>
            <a:solidFill>
              <a:srgbClr val="FFDDA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62988" y="-962988"/>
            <a:ext cx="3983376" cy="398337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746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78253" y="-519233"/>
            <a:ext cx="3013905" cy="30139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161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63377" y="3673773"/>
            <a:ext cx="14561245" cy="246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73"/>
              </a:lnSpc>
            </a:pPr>
            <a:r>
              <a:rPr lang="en-US" sz="11325">
                <a:solidFill>
                  <a:srgbClr val="542622"/>
                </a:solidFill>
                <a:latin typeface="Fredoka One"/>
              </a:rPr>
              <a:t>RECOMMENDER SYSTEMS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63377" y="7078723"/>
            <a:ext cx="14561245" cy="598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7"/>
              </a:lnSpc>
            </a:pPr>
            <a:r>
              <a:rPr lang="en-US" sz="5176">
                <a:solidFill>
                  <a:srgbClr val="000000"/>
                </a:solidFill>
                <a:latin typeface="Adelina"/>
              </a:rPr>
              <a:t>XIMENA LOAIZA Y SAMUEL GUERRERO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2921613" y="-514599"/>
            <a:ext cx="12065613" cy="1105149"/>
            <a:chOff x="0" y="0"/>
            <a:chExt cx="4436926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36926" cy="406400"/>
            </a:xfrm>
            <a:custGeom>
              <a:avLst/>
              <a:gdLst/>
              <a:ahLst/>
              <a:cxnLst/>
              <a:rect l="l" t="t" r="r" b="b"/>
              <a:pathLst>
                <a:path w="4436926" h="406400">
                  <a:moveTo>
                    <a:pt x="4233726" y="0"/>
                  </a:moveTo>
                  <a:cubicBezTo>
                    <a:pt x="4345950" y="0"/>
                    <a:pt x="4436926" y="90976"/>
                    <a:pt x="4436926" y="203200"/>
                  </a:cubicBezTo>
                  <a:cubicBezTo>
                    <a:pt x="4436926" y="315424"/>
                    <a:pt x="4345950" y="406400"/>
                    <a:pt x="42337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4233726" y="0"/>
                  </a:lnTo>
                </a:path>
              </a:pathLst>
            </a:custGeom>
            <a:solidFill>
              <a:srgbClr val="FFBD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267612" y="7266612"/>
            <a:ext cx="3983376" cy="398337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746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752347" y="7751347"/>
            <a:ext cx="3013905" cy="301390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161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144000" y="9696325"/>
            <a:ext cx="11864697" cy="1105149"/>
            <a:chOff x="0" y="0"/>
            <a:chExt cx="4363042" cy="406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63043" cy="406400"/>
            </a:xfrm>
            <a:custGeom>
              <a:avLst/>
              <a:gdLst/>
              <a:ahLst/>
              <a:cxnLst/>
              <a:rect l="l" t="t" r="r" b="b"/>
              <a:pathLst>
                <a:path w="4363043" h="406400">
                  <a:moveTo>
                    <a:pt x="4159843" y="0"/>
                  </a:moveTo>
                  <a:cubicBezTo>
                    <a:pt x="4272067" y="0"/>
                    <a:pt x="4363043" y="90976"/>
                    <a:pt x="4363043" y="203200"/>
                  </a:cubicBezTo>
                  <a:cubicBezTo>
                    <a:pt x="4363043" y="315424"/>
                    <a:pt x="4272067" y="406400"/>
                    <a:pt x="415984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4159843" y="0"/>
                  </a:lnTo>
                </a:path>
              </a:pathLst>
            </a:custGeom>
            <a:solidFill>
              <a:srgbClr val="FFBD59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6999" y="876471"/>
            <a:ext cx="8532944" cy="85329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DA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919729" y="830201"/>
            <a:ext cx="4112054" cy="667481"/>
            <a:chOff x="0" y="0"/>
            <a:chExt cx="250365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2300450" y="0"/>
                  </a:lnTo>
                </a:path>
              </a:pathLst>
            </a:custGeom>
            <a:solidFill>
              <a:srgbClr val="FF746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555466" y="-46503"/>
            <a:ext cx="6808334" cy="1105149"/>
            <a:chOff x="0" y="0"/>
            <a:chExt cx="2503650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2300450" y="0"/>
                  </a:lnTo>
                </a:path>
              </a:pathLst>
            </a:custGeom>
            <a:solidFill>
              <a:srgbClr val="FFBD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884839" y="8713359"/>
            <a:ext cx="4112054" cy="667481"/>
            <a:chOff x="0" y="0"/>
            <a:chExt cx="2503650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2300450" y="0"/>
                  </a:lnTo>
                </a:path>
              </a:pathLst>
            </a:custGeom>
            <a:solidFill>
              <a:srgbClr val="FF746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30436" y="9181851"/>
            <a:ext cx="6808334" cy="1105149"/>
            <a:chOff x="0" y="0"/>
            <a:chExt cx="2503650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2300450" y="0"/>
                  </a:lnTo>
                </a:path>
              </a:pathLst>
            </a:custGeom>
            <a:solidFill>
              <a:srgbClr val="FFBD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573892" y="2487362"/>
            <a:ext cx="5311161" cy="5311161"/>
          </a:xfrm>
          <a:custGeom>
            <a:avLst/>
            <a:gdLst/>
            <a:ahLst/>
            <a:cxnLst/>
            <a:rect l="l" t="t" r="r" b="b"/>
            <a:pathLst>
              <a:path w="5311161" h="5311161">
                <a:moveTo>
                  <a:pt x="0" y="0"/>
                </a:moveTo>
                <a:lnTo>
                  <a:pt x="5311162" y="0"/>
                </a:lnTo>
                <a:lnTo>
                  <a:pt x="5311162" y="5311161"/>
                </a:lnTo>
                <a:lnTo>
                  <a:pt x="0" y="53111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392736" y="1357842"/>
            <a:ext cx="8866564" cy="1698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542622"/>
                </a:solidFill>
                <a:latin typeface="Fredoka One"/>
              </a:rPr>
              <a:t>¿QUÉ ES?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92736" y="3673518"/>
            <a:ext cx="8866564" cy="4298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4"/>
              </a:lnSpc>
            </a:pPr>
            <a:r>
              <a:rPr lang="en-US" sz="3676" spc="73">
                <a:solidFill>
                  <a:srgbClr val="000000"/>
                </a:solidFill>
                <a:latin typeface="Adelina"/>
              </a:rPr>
              <a:t>Es un algoritmo que busca predecir el siguiente movimiento de un usuario. Su funcionamiento se basa en la recomendación de productos que mejoren la experiencia de los seres humanos.</a:t>
            </a:r>
          </a:p>
          <a:p>
            <a:pPr algn="just">
              <a:lnSpc>
                <a:spcPts val="5734"/>
              </a:lnSpc>
            </a:pPr>
            <a:endParaRPr lang="en-US" sz="3676" spc="73">
              <a:solidFill>
                <a:srgbClr val="000000"/>
              </a:solidFill>
              <a:latin typeface="Adeli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69797" y="8846996"/>
            <a:ext cx="8871226" cy="1440004"/>
            <a:chOff x="0" y="0"/>
            <a:chExt cx="250365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2300450" y="0"/>
                  </a:lnTo>
                </a:path>
              </a:pathLst>
            </a:custGeom>
            <a:solidFill>
              <a:srgbClr val="FF746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716709" y="771409"/>
            <a:ext cx="4112054" cy="667481"/>
            <a:chOff x="0" y="0"/>
            <a:chExt cx="250365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2300450" y="0"/>
                  </a:lnTo>
                </a:path>
              </a:pathLst>
            </a:custGeom>
            <a:solidFill>
              <a:srgbClr val="FF161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626800" y="0"/>
            <a:ext cx="6808334" cy="1105149"/>
            <a:chOff x="0" y="0"/>
            <a:chExt cx="2503650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2300450" y="0"/>
                  </a:lnTo>
                </a:path>
              </a:pathLst>
            </a:custGeom>
            <a:solidFill>
              <a:srgbClr val="FFBD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128153" y="3513229"/>
            <a:ext cx="8083288" cy="3669813"/>
          </a:xfrm>
          <a:custGeom>
            <a:avLst/>
            <a:gdLst/>
            <a:ahLst/>
            <a:cxnLst/>
            <a:rect l="l" t="t" r="r" b="b"/>
            <a:pathLst>
              <a:path w="8083288" h="3669813">
                <a:moveTo>
                  <a:pt x="0" y="0"/>
                </a:moveTo>
                <a:lnTo>
                  <a:pt x="8083288" y="0"/>
                </a:lnTo>
                <a:lnTo>
                  <a:pt x="8083288" y="3669812"/>
                </a:lnTo>
                <a:lnTo>
                  <a:pt x="0" y="36698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88542" y="3915431"/>
            <a:ext cx="8866564" cy="3575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4"/>
              </a:lnSpc>
            </a:pPr>
            <a:r>
              <a:rPr lang="en-US" sz="3676" spc="73">
                <a:solidFill>
                  <a:srgbClr val="000000"/>
                </a:solidFill>
                <a:latin typeface="Adelina"/>
              </a:rPr>
              <a:t>Los sistemas de recomendación según su tipo de funcionamiento, funcionan gracias a algunos algoritmos que optimizan el análisis de los datos para construir las recomendaciones.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10718" y="885825"/>
            <a:ext cx="9288775" cy="128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542622"/>
                </a:solidFill>
                <a:latin typeface="Fredoka One"/>
              </a:rPr>
              <a:t>¿COMÓ SE APLICA?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92493" y="627441"/>
            <a:ext cx="12051841" cy="1698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Fredoka One"/>
              </a:rPr>
              <a:t>TIPOS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9258300"/>
            <a:ext cx="2056027" cy="667481"/>
            <a:chOff x="0" y="0"/>
            <a:chExt cx="1251825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048625" y="0"/>
                  </a:lnTo>
                </a:path>
              </a:pathLst>
            </a:custGeom>
            <a:solidFill>
              <a:srgbClr val="FFBD5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322602" y="9258300"/>
            <a:ext cx="2056027" cy="667481"/>
            <a:chOff x="0" y="0"/>
            <a:chExt cx="1251825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048625" y="0"/>
                  </a:lnTo>
                </a:path>
              </a:pathLst>
            </a:custGeom>
            <a:solidFill>
              <a:srgbClr val="FFBD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136568" y="9258300"/>
            <a:ext cx="2056027" cy="667481"/>
            <a:chOff x="0" y="0"/>
            <a:chExt cx="1251825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048625" y="0"/>
                  </a:lnTo>
                </a:path>
              </a:pathLst>
            </a:custGeom>
            <a:solidFill>
              <a:srgbClr val="FFBD5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487870" y="9258300"/>
            <a:ext cx="2056027" cy="667481"/>
            <a:chOff x="0" y="0"/>
            <a:chExt cx="1251825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048625" y="0"/>
                  </a:lnTo>
                </a:path>
              </a:pathLst>
            </a:custGeom>
            <a:solidFill>
              <a:srgbClr val="FFBD5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468254" y="-2322791"/>
            <a:ext cx="3351491" cy="335149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746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03480" y="1692787"/>
            <a:ext cx="7203027" cy="633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67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2758967" y="2797270"/>
            <a:ext cx="12703361" cy="712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delina"/>
              </a:rPr>
              <a:t>Popularity: Aconseja por la “popularidad” de los productos. Por ejemplo, “los más vendidos” globalmente, se ofrecerán a todos los usuarios por igual sin aprovechar la personalización.</a:t>
            </a:r>
          </a:p>
          <a:p>
            <a:pPr algn="just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000000"/>
              </a:solidFill>
              <a:latin typeface="Adelina"/>
            </a:endParaRPr>
          </a:p>
          <a:p>
            <a:pPr marL="647694" lvl="1" indent="-323847" algn="just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delina"/>
              </a:rPr>
              <a:t>Content-based: A partir de productos visitados por el usuario, se intenta “adivinar” qué busca el usuario y ofrecer mercancías similares</a:t>
            </a:r>
          </a:p>
          <a:p>
            <a:pPr algn="just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000000"/>
              </a:solidFill>
              <a:latin typeface="Adelina"/>
            </a:endParaRPr>
          </a:p>
          <a:p>
            <a:pPr marL="647694" lvl="1" indent="-323847" algn="just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delina"/>
              </a:rPr>
              <a:t>Colaborative: Es el más novedoso, pues utiliza la información de “masas” para identificar perfiles similares y aprender de los datos para recomendar productos de manera individual.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endParaRPr lang="en-US" sz="2999">
              <a:solidFill>
                <a:srgbClr val="000000"/>
              </a:solidFill>
              <a:latin typeface="Adelina"/>
            </a:endParaRPr>
          </a:p>
          <a:p>
            <a:pPr algn="just">
              <a:lnSpc>
                <a:spcPts val="3779"/>
              </a:lnSpc>
              <a:spcBef>
                <a:spcPct val="0"/>
              </a:spcBef>
            </a:pPr>
            <a:endParaRPr lang="en-US" sz="2999">
              <a:solidFill>
                <a:srgbClr val="000000"/>
              </a:solidFill>
              <a:latin typeface="Adelina"/>
            </a:endParaRPr>
          </a:p>
          <a:p>
            <a:pPr algn="just">
              <a:lnSpc>
                <a:spcPts val="3779"/>
              </a:lnSpc>
              <a:spcBef>
                <a:spcPct val="0"/>
              </a:spcBef>
            </a:pPr>
            <a:endParaRPr lang="en-US" sz="2999">
              <a:solidFill>
                <a:srgbClr val="000000"/>
              </a:solidFill>
              <a:latin typeface="Adelina"/>
            </a:endParaRPr>
          </a:p>
          <a:p>
            <a:pPr algn="just">
              <a:lnSpc>
                <a:spcPts val="3779"/>
              </a:lnSpc>
              <a:spcBef>
                <a:spcPct val="0"/>
              </a:spcBef>
            </a:pPr>
            <a:endParaRPr lang="en-US" sz="2999">
              <a:solidFill>
                <a:srgbClr val="000000"/>
              </a:solidFill>
              <a:latin typeface="Adeli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4455" y="877028"/>
            <a:ext cx="8532944" cy="85329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DA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919729" y="830201"/>
            <a:ext cx="4112054" cy="667481"/>
            <a:chOff x="0" y="0"/>
            <a:chExt cx="250365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2300450" y="0"/>
                  </a:lnTo>
                </a:path>
              </a:pathLst>
            </a:custGeom>
            <a:solidFill>
              <a:srgbClr val="FF746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555466" y="-46503"/>
            <a:ext cx="6808334" cy="1105149"/>
            <a:chOff x="0" y="0"/>
            <a:chExt cx="2503650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2300450" y="0"/>
                  </a:lnTo>
                </a:path>
              </a:pathLst>
            </a:custGeom>
            <a:solidFill>
              <a:srgbClr val="FFBD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884839" y="8713359"/>
            <a:ext cx="4112054" cy="667481"/>
            <a:chOff x="0" y="0"/>
            <a:chExt cx="2503650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2300450" y="0"/>
                  </a:lnTo>
                </a:path>
              </a:pathLst>
            </a:custGeom>
            <a:solidFill>
              <a:srgbClr val="FF746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30436" y="9181851"/>
            <a:ext cx="6808334" cy="1105149"/>
            <a:chOff x="0" y="0"/>
            <a:chExt cx="2503650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2300450" y="0"/>
                  </a:lnTo>
                </a:path>
              </a:pathLst>
            </a:custGeom>
            <a:solidFill>
              <a:srgbClr val="FFBD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84044" y="3700531"/>
            <a:ext cx="7495945" cy="2885939"/>
          </a:xfrm>
          <a:custGeom>
            <a:avLst/>
            <a:gdLst/>
            <a:ahLst/>
            <a:cxnLst/>
            <a:rect l="l" t="t" r="r" b="b"/>
            <a:pathLst>
              <a:path w="7495945" h="2885939">
                <a:moveTo>
                  <a:pt x="0" y="0"/>
                </a:moveTo>
                <a:lnTo>
                  <a:pt x="7495946" y="0"/>
                </a:lnTo>
                <a:lnTo>
                  <a:pt x="7495946" y="2885938"/>
                </a:lnTo>
                <a:lnTo>
                  <a:pt x="0" y="2885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7161490" y="353671"/>
            <a:ext cx="11329056" cy="4607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0"/>
              </a:lnSpc>
            </a:pPr>
            <a:r>
              <a:rPr lang="en-US" sz="8200">
                <a:solidFill>
                  <a:srgbClr val="542622"/>
                </a:solidFill>
                <a:latin typeface="Fredoka One"/>
              </a:rPr>
              <a:t>¿EN QUÉ ÁREAS SE APLICA?</a:t>
            </a:r>
          </a:p>
          <a:p>
            <a:pPr algn="ctr">
              <a:lnSpc>
                <a:spcPts val="13999"/>
              </a:lnSpc>
            </a:pPr>
            <a:endParaRPr lang="en-US" sz="8200">
              <a:solidFill>
                <a:srgbClr val="542622"/>
              </a:solidFill>
              <a:latin typeface="Fredoka On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392736" y="3885185"/>
            <a:ext cx="8866564" cy="4298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4"/>
              </a:lnSpc>
            </a:pPr>
            <a:r>
              <a:rPr lang="en-US" sz="3676" spc="73">
                <a:solidFill>
                  <a:srgbClr val="000000"/>
                </a:solidFill>
                <a:latin typeface="Adelina"/>
              </a:rPr>
              <a:t>Se encuentran las recomendaciones de productos en tiendas online, películas, vídeos, música, libros, productos o recomendaciones de perfiles a los que seguir en redes sociales.</a:t>
            </a:r>
          </a:p>
          <a:p>
            <a:pPr algn="just">
              <a:lnSpc>
                <a:spcPts val="5734"/>
              </a:lnSpc>
            </a:pPr>
            <a:endParaRPr lang="en-US" sz="3676" spc="73">
              <a:solidFill>
                <a:srgbClr val="000000"/>
              </a:solidFill>
              <a:latin typeface="Adeli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44567"/>
            <a:ext cx="16230600" cy="1464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542622"/>
                </a:solidFill>
                <a:latin typeface="Fredoka One"/>
              </a:rPr>
              <a:t>HISTORIA DE LOS PRIMEROS SISTEMAS DE RECOMENDACIÓN AVANZADOS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9258300"/>
            <a:ext cx="2056027" cy="667481"/>
            <a:chOff x="0" y="0"/>
            <a:chExt cx="1251825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048625" y="0"/>
                  </a:lnTo>
                </a:path>
              </a:pathLst>
            </a:custGeom>
            <a:solidFill>
              <a:srgbClr val="FF161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80058" y="9258300"/>
            <a:ext cx="2056027" cy="667481"/>
            <a:chOff x="0" y="0"/>
            <a:chExt cx="1251825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048625" y="0"/>
                  </a:lnTo>
                </a:path>
              </a:pathLst>
            </a:custGeom>
            <a:solidFill>
              <a:srgbClr val="FF161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731360" y="9258300"/>
            <a:ext cx="2056027" cy="667481"/>
            <a:chOff x="0" y="0"/>
            <a:chExt cx="1251825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048625" y="0"/>
                  </a:lnTo>
                </a:path>
              </a:pathLst>
            </a:custGeom>
            <a:solidFill>
              <a:srgbClr val="FF161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82662" y="9258300"/>
            <a:ext cx="2056027" cy="667481"/>
            <a:chOff x="0" y="0"/>
            <a:chExt cx="1251825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048625" y="0"/>
                  </a:lnTo>
                </a:path>
              </a:pathLst>
            </a:custGeom>
            <a:solidFill>
              <a:srgbClr val="FF161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433964" y="9258300"/>
            <a:ext cx="2056027" cy="667481"/>
            <a:chOff x="0" y="0"/>
            <a:chExt cx="1251825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048625" y="0"/>
                  </a:lnTo>
                </a:path>
              </a:pathLst>
            </a:custGeom>
            <a:solidFill>
              <a:srgbClr val="FF161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785266" y="9258300"/>
            <a:ext cx="2056027" cy="667481"/>
            <a:chOff x="0" y="0"/>
            <a:chExt cx="1251825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048625" y="0"/>
                  </a:lnTo>
                </a:path>
              </a:pathLst>
            </a:custGeom>
            <a:solidFill>
              <a:srgbClr val="FF161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136568" y="9258300"/>
            <a:ext cx="2056027" cy="667481"/>
            <a:chOff x="0" y="0"/>
            <a:chExt cx="1251825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048625" y="0"/>
                  </a:lnTo>
                </a:path>
              </a:pathLst>
            </a:custGeom>
            <a:solidFill>
              <a:srgbClr val="FF1616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7487870" y="9258300"/>
            <a:ext cx="2056027" cy="667481"/>
            <a:chOff x="0" y="0"/>
            <a:chExt cx="1251825" cy="406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048625" y="0"/>
                  </a:lnTo>
                </a:path>
              </a:pathLst>
            </a:custGeom>
            <a:solidFill>
              <a:srgbClr val="FF1616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322602" y="9258300"/>
            <a:ext cx="2056027" cy="667481"/>
            <a:chOff x="0" y="0"/>
            <a:chExt cx="1251825" cy="406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048625" y="0"/>
                  </a:lnTo>
                </a:path>
              </a:pathLst>
            </a:custGeom>
            <a:solidFill>
              <a:srgbClr val="FF1616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502529" y="3043194"/>
            <a:ext cx="17216294" cy="688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8912" lvl="1" indent="-364456" algn="just">
              <a:lnSpc>
                <a:spcPts val="5266"/>
              </a:lnSpc>
              <a:buFont typeface="Arial"/>
              <a:buChar char="•"/>
            </a:pPr>
            <a:r>
              <a:rPr lang="en-US" sz="3376" spc="67" dirty="0" smtClean="0">
                <a:solidFill>
                  <a:srgbClr val="000000"/>
                </a:solidFill>
                <a:latin typeface="Adelina"/>
              </a:rPr>
              <a:t>Xerox PARC Tapestry (1992): 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Information Tapestry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fue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un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sistema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experimental que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emplea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filtrado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colaborativo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y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filtrado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basado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en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el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contenido</a:t>
            </a:r>
            <a:endParaRPr lang="en-US" sz="3376" spc="67" dirty="0">
              <a:solidFill>
                <a:srgbClr val="000000"/>
              </a:solidFill>
              <a:latin typeface="Adelina"/>
            </a:endParaRPr>
          </a:p>
          <a:p>
            <a:pPr marL="728912" lvl="1" indent="-364456" algn="just">
              <a:lnSpc>
                <a:spcPts val="5266"/>
              </a:lnSpc>
              <a:buFont typeface="Arial"/>
              <a:buChar char="•"/>
            </a:pPr>
            <a:r>
              <a:rPr lang="en-US" sz="3376" spc="67" dirty="0" err="1" smtClean="0">
                <a:solidFill>
                  <a:srgbClr val="000000"/>
                </a:solidFill>
                <a:latin typeface="Adelina"/>
              </a:rPr>
              <a:t>MovieLens</a:t>
            </a:r>
            <a:r>
              <a:rPr lang="en-US" sz="3376" spc="67" dirty="0" smtClean="0">
                <a:solidFill>
                  <a:srgbClr val="000000"/>
                </a:solidFill>
                <a:latin typeface="Adelina"/>
              </a:rPr>
              <a:t>: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MovieLens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no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fue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el primer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sistema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de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recomendación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creado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por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GroupLens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.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En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mayo de 1996,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GroupLens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formó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una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empresa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comercial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llamada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Net Perceptions, que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atendía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clientes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que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incluían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E! Online y </a:t>
            </a:r>
            <a:r>
              <a:rPr lang="en-US" sz="3376" spc="67" dirty="0" smtClean="0">
                <a:solidFill>
                  <a:srgbClr val="000000"/>
                </a:solidFill>
                <a:latin typeface="Adelina"/>
              </a:rPr>
              <a:t>Amazon.com 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E! Online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utilizó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los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servicios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de Net Perceptions para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crear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el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sistema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de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recomendaciones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para Moviefinder.com</a:t>
            </a:r>
          </a:p>
          <a:p>
            <a:pPr marL="728912" lvl="1" indent="-364456" algn="just">
              <a:lnSpc>
                <a:spcPts val="5266"/>
              </a:lnSpc>
              <a:buFont typeface="Arial"/>
              <a:buChar char="•"/>
            </a:pPr>
            <a:r>
              <a:rPr lang="en-US" sz="3376" spc="67" dirty="0" smtClean="0">
                <a:solidFill>
                  <a:srgbClr val="000000"/>
                </a:solidFill>
                <a:latin typeface="Adelina"/>
              </a:rPr>
              <a:t>Netflix Prize: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En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2006, Netflix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anunció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el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Premio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Netflix,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una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competencia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de Machine Learning y Data Mining para la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predicción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de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clasificación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 de </a:t>
            </a:r>
            <a:r>
              <a:rPr lang="en-US" sz="3376" spc="67" dirty="0" err="1">
                <a:solidFill>
                  <a:srgbClr val="000000"/>
                </a:solidFill>
                <a:latin typeface="Adelina"/>
              </a:rPr>
              <a:t>películas</a:t>
            </a:r>
            <a:r>
              <a:rPr lang="en-US" sz="3376" spc="67" dirty="0">
                <a:solidFill>
                  <a:srgbClr val="000000"/>
                </a:solidFill>
                <a:latin typeface="Adelina"/>
              </a:rPr>
              <a:t>.</a:t>
            </a:r>
          </a:p>
          <a:p>
            <a:pPr algn="just">
              <a:lnSpc>
                <a:spcPts val="6046"/>
              </a:lnSpc>
            </a:pPr>
            <a:endParaRPr lang="en-US" sz="3376" spc="67" dirty="0">
              <a:solidFill>
                <a:srgbClr val="000000"/>
              </a:solidFill>
              <a:latin typeface="Adeli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59744" y="3309783"/>
            <a:ext cx="6700479" cy="670047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161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93760" y="3309783"/>
            <a:ext cx="6700479" cy="670047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746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72223" y="3309783"/>
            <a:ext cx="6700479" cy="670047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BD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117279"/>
            <a:ext cx="16230600" cy="2995365"/>
            <a:chOff x="0" y="0"/>
            <a:chExt cx="2202108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02108" cy="406400"/>
            </a:xfrm>
            <a:custGeom>
              <a:avLst/>
              <a:gdLst/>
              <a:ahLst/>
              <a:cxnLst/>
              <a:rect l="l" t="t" r="r" b="b"/>
              <a:pathLst>
                <a:path w="2202108" h="406400">
                  <a:moveTo>
                    <a:pt x="1998908" y="0"/>
                  </a:moveTo>
                  <a:cubicBezTo>
                    <a:pt x="2111132" y="0"/>
                    <a:pt x="2202108" y="90976"/>
                    <a:pt x="2202108" y="203200"/>
                  </a:cubicBezTo>
                  <a:cubicBezTo>
                    <a:pt x="2202108" y="315424"/>
                    <a:pt x="2111132" y="406400"/>
                    <a:pt x="1998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998908" y="0"/>
                  </a:lnTo>
                </a:path>
              </a:pathLst>
            </a:custGeom>
            <a:solidFill>
              <a:srgbClr val="FFDDA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2278093" y="3728132"/>
            <a:ext cx="5863781" cy="5863781"/>
            <a:chOff x="0" y="0"/>
            <a:chExt cx="13716000" cy="13716000"/>
          </a:xfrm>
        </p:grpSpPr>
        <p:sp>
          <p:nvSpPr>
            <p:cNvPr id="15" name="Freeform 15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223" r="223"/>
              </a:stretch>
            </a:blip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348329" y="3728132"/>
            <a:ext cx="5863781" cy="5863781"/>
            <a:chOff x="0" y="0"/>
            <a:chExt cx="13716000" cy="13716000"/>
          </a:xfrm>
        </p:grpSpPr>
        <p:sp>
          <p:nvSpPr>
            <p:cNvPr id="17" name="Freeform 17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223" r="223"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6212110" y="3728132"/>
            <a:ext cx="5863781" cy="5863781"/>
            <a:chOff x="0" y="0"/>
            <a:chExt cx="13716000" cy="13716000"/>
          </a:xfrm>
        </p:grpSpPr>
        <p:sp>
          <p:nvSpPr>
            <p:cNvPr id="19" name="Freeform 19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4"/>
              <a:stretch>
                <a:fillRect l="223" r="223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1028700" y="446421"/>
            <a:ext cx="16230600" cy="1698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542622"/>
                </a:solidFill>
                <a:latin typeface="Fredoka One"/>
              </a:rPr>
              <a:t>EJEMPLOS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317</Words>
  <Application>Microsoft Office PowerPoint</Application>
  <PresentationFormat>Personalizado</PresentationFormat>
  <Paragraphs>21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Calibri</vt:lpstr>
      <vt:lpstr>Arial</vt:lpstr>
      <vt:lpstr>Adelina</vt:lpstr>
      <vt:lpstr>Fredoka One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para Proyectos Simple Rojo y Naranja</dc:title>
  <dc:creator>Ximena Loaiza</dc:creator>
  <cp:lastModifiedBy>Ximena Loaiza</cp:lastModifiedBy>
  <cp:revision>2</cp:revision>
  <dcterms:created xsi:type="dcterms:W3CDTF">2006-08-16T00:00:00Z</dcterms:created>
  <dcterms:modified xsi:type="dcterms:W3CDTF">2023-09-04T22:03:42Z</dcterms:modified>
  <dc:identifier>DAFtUxOnbzI</dc:identifier>
</cp:coreProperties>
</file>