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5" r:id="rId4"/>
    <p:sldId id="275" r:id="rId5"/>
    <p:sldId id="266" r:id="rId6"/>
    <p:sldId id="276" r:id="rId7"/>
    <p:sldId id="277" r:id="rId8"/>
    <p:sldId id="268" r:id="rId9"/>
    <p:sldId id="269" r:id="rId10"/>
    <p:sldId id="264" r:id="rId11"/>
    <p:sldId id="270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99FF"/>
    <a:srgbClr val="66FFFF"/>
    <a:srgbClr val="E6FF9F"/>
    <a:srgbClr val="DAFF71"/>
    <a:srgbClr val="CB1735"/>
    <a:srgbClr val="98C486"/>
    <a:srgbClr val="9F4343"/>
    <a:srgbClr val="61D222"/>
    <a:srgbClr val="7BE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71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477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37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9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81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41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1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25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60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14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F81F9-A8A1-4B07-8576-BF46A7241B41}" type="datetimeFigureOut">
              <a:rPr lang="es-MX" smtClean="0"/>
              <a:t>22/08/2022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8DC5-FEB5-4D49-9B1E-DDD164E090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87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CC77729-072C-458F-911D-0D6D7F19C630}"/>
              </a:ext>
            </a:extLst>
          </p:cNvPr>
          <p:cNvSpPr/>
          <p:nvPr/>
        </p:nvSpPr>
        <p:spPr>
          <a:xfrm>
            <a:off x="59087" y="38201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Diagrama de flujo: entrada manual 1">
            <a:extLst>
              <a:ext uri="{FF2B5EF4-FFF2-40B4-BE49-F238E27FC236}">
                <a16:creationId xmlns="" xmlns:a16="http://schemas.microsoft.com/office/drawing/2014/main" id="{41CC5941-1898-4302-A1DB-1EC5B616A0B7}"/>
              </a:ext>
            </a:extLst>
          </p:cNvPr>
          <p:cNvSpPr/>
          <p:nvPr/>
        </p:nvSpPr>
        <p:spPr>
          <a:xfrm rot="5400000" flipV="1">
            <a:off x="5166693" y="-228804"/>
            <a:ext cx="6895052" cy="7354958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1F5F3268-40B4-40CD-A70A-5F4C6D6E7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2" t="64457" r="26229" b="16420"/>
          <a:stretch/>
        </p:blipFill>
        <p:spPr>
          <a:xfrm>
            <a:off x="1313278" y="1987970"/>
            <a:ext cx="1344453" cy="1460705"/>
          </a:xfrm>
          <a:prstGeom prst="rect">
            <a:avLst/>
          </a:prstGeom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55391FBA-07D3-46E1-92B8-5F555FE60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3" t="65829" b="16114"/>
          <a:stretch/>
        </p:blipFill>
        <p:spPr>
          <a:xfrm>
            <a:off x="2858589" y="1968296"/>
            <a:ext cx="1304405" cy="14607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AAE98A1C-B8C2-4839-9E9A-A78D7142368D}"/>
              </a:ext>
            </a:extLst>
          </p:cNvPr>
          <p:cNvSpPr txBox="1"/>
          <p:nvPr/>
        </p:nvSpPr>
        <p:spPr>
          <a:xfrm>
            <a:off x="6561366" y="2838284"/>
            <a:ext cx="45024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9A42843-0F0B-45C6-BE15-713C001F35EB}"/>
              </a:ext>
            </a:extLst>
          </p:cNvPr>
          <p:cNvSpPr txBox="1"/>
          <p:nvPr/>
        </p:nvSpPr>
        <p:spPr>
          <a:xfrm>
            <a:off x="8148162" y="5046137"/>
            <a:ext cx="199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Pizarra&#10;&#10;Descripción generada automáticamente">
            <a:extLst>
              <a:ext uri="{FF2B5EF4-FFF2-40B4-BE49-F238E27FC236}">
                <a16:creationId xmlns="" xmlns:a16="http://schemas.microsoft.com/office/drawing/2014/main" id="{9E290DC5-99DD-4B6A-9448-2A6AAE6D5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8" t="18855" r="7868" b="65303"/>
          <a:stretch/>
        </p:blipFill>
        <p:spPr>
          <a:xfrm>
            <a:off x="1886166" y="3181435"/>
            <a:ext cx="1304405" cy="1711624"/>
          </a:xfrm>
          <a:prstGeom prst="rect">
            <a:avLst/>
          </a:prstGeom>
        </p:spPr>
      </p:pic>
      <p:pic>
        <p:nvPicPr>
          <p:cNvPr id="13" name="image1.png" descr="C:\Users\Fernanda\Documents\FERNANDA\INEI\PROGRAMA AFTER SCHOOL 2016\Logo INEI. PNG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246635" y="270021"/>
            <a:ext cx="2404365" cy="100299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9485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20323800-4D98-4EBA-8D2D-D7B1E2430C1B}"/>
              </a:ext>
            </a:extLst>
          </p:cNvPr>
          <p:cNvSpPr/>
          <p:nvPr/>
        </p:nvSpPr>
        <p:spPr>
          <a:xfrm>
            <a:off x="236034" y="1056571"/>
            <a:ext cx="5014320" cy="1938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FB9E6D0-67C8-46DD-B4DF-D6F1E27C3B1F}"/>
              </a:ext>
            </a:extLst>
          </p:cNvPr>
          <p:cNvSpPr/>
          <p:nvPr/>
        </p:nvSpPr>
        <p:spPr>
          <a:xfrm>
            <a:off x="5449142" y="4153781"/>
            <a:ext cx="6361044" cy="2105015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37B0542-A4F7-48D2-9A00-38E322AED078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EDE9BF0-5834-4ABE-BB98-054EBE4FAC65}"/>
              </a:ext>
            </a:extLst>
          </p:cNvPr>
          <p:cNvSpPr txBox="1"/>
          <p:nvPr/>
        </p:nvSpPr>
        <p:spPr>
          <a:xfrm>
            <a:off x="8450907" y="6477371"/>
            <a:ext cx="355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DF68656-BCA3-4DD3-A2CE-E7C4D95B1037}"/>
              </a:ext>
            </a:extLst>
          </p:cNvPr>
          <p:cNvSpPr/>
          <p:nvPr/>
        </p:nvSpPr>
        <p:spPr>
          <a:xfrm>
            <a:off x="236034" y="436208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0558485B-E5E9-4832-A603-1FC7AB8182B6}"/>
              </a:ext>
            </a:extLst>
          </p:cNvPr>
          <p:cNvSpPr txBox="1"/>
          <p:nvPr/>
        </p:nvSpPr>
        <p:spPr>
          <a:xfrm>
            <a:off x="417437" y="1094987"/>
            <a:ext cx="46515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James B. Sumner descubrió, en 1926, que los </a:t>
            </a:r>
            <a:r>
              <a:rPr lang="es-ES" sz="2000" b="1" dirty="0"/>
              <a:t>biocatalizadores</a:t>
            </a:r>
            <a:r>
              <a:rPr lang="es-ES" sz="2000" dirty="0"/>
              <a:t> (las </a:t>
            </a:r>
            <a:r>
              <a:rPr lang="es-ES" sz="2000" b="1" dirty="0"/>
              <a:t>enzimas</a:t>
            </a:r>
            <a:r>
              <a:rPr lang="es-ES" sz="2000" dirty="0"/>
              <a:t>), son </a:t>
            </a:r>
            <a:r>
              <a:rPr lang="es-ES" sz="2000" b="1" dirty="0"/>
              <a:t>proteínas</a:t>
            </a:r>
            <a:r>
              <a:rPr lang="es-ES" sz="2000" dirty="0"/>
              <a:t>, y este descubrimiento centra el interés por la investigación de la estructura y propiedades bioquímicas de las </a:t>
            </a:r>
            <a:r>
              <a:rPr lang="es-ES" sz="2000" b="1" dirty="0"/>
              <a:t>proteínas</a:t>
            </a:r>
            <a:r>
              <a:rPr lang="es-ES" sz="2000" dirty="0"/>
              <a:t>. </a:t>
            </a:r>
            <a:endParaRPr lang="es-MX" sz="2000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92B6C02-3892-4D72-8A7E-396EFA8033A0}"/>
              </a:ext>
            </a:extLst>
          </p:cNvPr>
          <p:cNvSpPr/>
          <p:nvPr/>
        </p:nvSpPr>
        <p:spPr>
          <a:xfrm>
            <a:off x="5449142" y="3523718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ágrima 18">
            <a:extLst>
              <a:ext uri="{FF2B5EF4-FFF2-40B4-BE49-F238E27FC236}">
                <a16:creationId xmlns="" xmlns:a16="http://schemas.microsoft.com/office/drawing/2014/main" id="{2F787226-235C-4516-B505-3BF8C15A8168}"/>
              </a:ext>
            </a:extLst>
          </p:cNvPr>
          <p:cNvSpPr/>
          <p:nvPr/>
        </p:nvSpPr>
        <p:spPr>
          <a:xfrm flipH="1">
            <a:off x="5894857" y="264439"/>
            <a:ext cx="2467033" cy="2433501"/>
          </a:xfrm>
          <a:prstGeom prst="teardrop">
            <a:avLst>
              <a:gd name="adj" fmla="val 92869"/>
            </a:avLst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2E75B6"/>
              </a:solidFill>
            </a:endParaRPr>
          </a:p>
        </p:txBody>
      </p:sp>
      <p:pic>
        <p:nvPicPr>
          <p:cNvPr id="18" name="Imagen 17" descr="James Batcheller Sumner - Wikipedia, la enciclopedia libre">
            <a:extLst>
              <a:ext uri="{FF2B5EF4-FFF2-40B4-BE49-F238E27FC236}">
                <a16:creationId xmlns="" xmlns:a16="http://schemas.microsoft.com/office/drawing/2014/main" id="{4FB6F875-060B-4C93-AE5B-3D6B862D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20563"/>
          <a:stretch>
            <a:fillRect/>
          </a:stretch>
        </p:blipFill>
        <p:spPr bwMode="auto">
          <a:xfrm>
            <a:off x="6036300" y="407313"/>
            <a:ext cx="2184145" cy="2161218"/>
          </a:xfrm>
          <a:custGeom>
            <a:avLst/>
            <a:gdLst>
              <a:gd name="connsiteX0" fmla="*/ 1098699 w 2184145"/>
              <a:gd name="connsiteY0" fmla="*/ 0 h 2161218"/>
              <a:gd name="connsiteX1" fmla="*/ 2175076 w 2184145"/>
              <a:gd name="connsiteY1" fmla="*/ 862829 h 2161218"/>
              <a:gd name="connsiteX2" fmla="*/ 2184145 w 2184145"/>
              <a:gd name="connsiteY2" fmla="*/ 921271 h 2161218"/>
              <a:gd name="connsiteX3" fmla="*/ 2184145 w 2184145"/>
              <a:gd name="connsiteY3" fmla="*/ 1239947 h 2161218"/>
              <a:gd name="connsiteX4" fmla="*/ 2175076 w 2184145"/>
              <a:gd name="connsiteY4" fmla="*/ 1298390 h 2161218"/>
              <a:gd name="connsiteX5" fmla="*/ 1098699 w 2184145"/>
              <a:gd name="connsiteY5" fmla="*/ 2161218 h 2161218"/>
              <a:gd name="connsiteX6" fmla="*/ 0 w 2184145"/>
              <a:gd name="connsiteY6" fmla="*/ 1080609 h 2161218"/>
              <a:gd name="connsiteX7" fmla="*/ 1098699 w 2184145"/>
              <a:gd name="connsiteY7" fmla="*/ 0 h 216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4145" h="2161218">
                <a:moveTo>
                  <a:pt x="1098699" y="0"/>
                </a:moveTo>
                <a:cubicBezTo>
                  <a:pt x="1629645" y="0"/>
                  <a:pt x="2072627" y="370413"/>
                  <a:pt x="2175076" y="862829"/>
                </a:cubicBezTo>
                <a:lnTo>
                  <a:pt x="2184145" y="921271"/>
                </a:lnTo>
                <a:lnTo>
                  <a:pt x="2184145" y="1239947"/>
                </a:lnTo>
                <a:lnTo>
                  <a:pt x="2175076" y="1298390"/>
                </a:lnTo>
                <a:cubicBezTo>
                  <a:pt x="2072627" y="1790805"/>
                  <a:pt x="1629645" y="2161218"/>
                  <a:pt x="1098699" y="2161218"/>
                </a:cubicBezTo>
                <a:cubicBezTo>
                  <a:pt x="491904" y="2161218"/>
                  <a:pt x="0" y="1677413"/>
                  <a:pt x="0" y="1080609"/>
                </a:cubicBezTo>
                <a:cubicBezTo>
                  <a:pt x="0" y="483805"/>
                  <a:pt x="491904" y="0"/>
                  <a:pt x="109869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4B0A263D-9AAC-4FF7-84CF-D80EA056BD3C}"/>
              </a:ext>
            </a:extLst>
          </p:cNvPr>
          <p:cNvSpPr txBox="1"/>
          <p:nvPr/>
        </p:nvSpPr>
        <p:spPr>
          <a:xfrm>
            <a:off x="5486388" y="2683467"/>
            <a:ext cx="3495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James B. Sumner (1887-1955)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3CB7FC37-0DF4-4026-8476-9C0736272E7E}"/>
              </a:ext>
            </a:extLst>
          </p:cNvPr>
          <p:cNvSpPr txBox="1"/>
          <p:nvPr/>
        </p:nvSpPr>
        <p:spPr>
          <a:xfrm>
            <a:off x="5581664" y="424502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1935, Sumner describió claramente el fenómeno catalítico, y señalado que la </a:t>
            </a:r>
            <a:r>
              <a:rPr lang="es-ES" sz="2400" b="1" dirty="0"/>
              <a:t>diastasa </a:t>
            </a:r>
            <a:r>
              <a:rPr lang="es-ES" sz="2400" dirty="0"/>
              <a:t>de la papa, </a:t>
            </a:r>
            <a:r>
              <a:rPr lang="es-ES" sz="2400" b="1" dirty="0"/>
              <a:t>enzima</a:t>
            </a:r>
            <a:r>
              <a:rPr lang="es-ES" sz="2400" dirty="0"/>
              <a:t> que cataliza la hidrólisis del almidón constituía un ejemplo de un biocatalizador.</a:t>
            </a:r>
            <a:endParaRPr lang="es-MX" sz="2400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FC2EBDC-596A-4097-82A7-1949FD39F851}"/>
              </a:ext>
            </a:extLst>
          </p:cNvPr>
          <p:cNvSpPr/>
          <p:nvPr/>
        </p:nvSpPr>
        <p:spPr>
          <a:xfrm>
            <a:off x="1180495" y="3713577"/>
            <a:ext cx="4000052" cy="2536651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4" name="Picture 6" descr="La agricultura orgánica debería incluir la papa genéticamente modificada  con resistencia al tizón tardío | PotatoPro">
            <a:extLst>
              <a:ext uri="{FF2B5EF4-FFF2-40B4-BE49-F238E27FC236}">
                <a16:creationId xmlns="" xmlns:a16="http://schemas.microsoft.com/office/drawing/2014/main" id="{02BEB98E-721C-4D37-9D34-F593A856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7" y="3773677"/>
            <a:ext cx="3902684" cy="241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0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CAB1294-59EC-43D4-A6D6-1DF2C58B468B}"/>
              </a:ext>
            </a:extLst>
          </p:cNvPr>
          <p:cNvSpPr/>
          <p:nvPr/>
        </p:nvSpPr>
        <p:spPr>
          <a:xfrm>
            <a:off x="274546" y="1056571"/>
            <a:ext cx="7252689" cy="19389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CEB9CF5-AA0F-4EC0-8EB3-5624966BF6B8}"/>
              </a:ext>
            </a:extLst>
          </p:cNvPr>
          <p:cNvSpPr/>
          <p:nvPr/>
        </p:nvSpPr>
        <p:spPr>
          <a:xfrm>
            <a:off x="5906124" y="4134178"/>
            <a:ext cx="6012215" cy="1938992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8C302BA9-54FF-4010-923E-6DD26F89D7F4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C5A4FA3-C82A-4424-BCED-CD3BDAC1A6A5}"/>
              </a:ext>
            </a:extLst>
          </p:cNvPr>
          <p:cNvSpPr txBox="1"/>
          <p:nvPr/>
        </p:nvSpPr>
        <p:spPr>
          <a:xfrm>
            <a:off x="8450907" y="6477371"/>
            <a:ext cx="355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1114570F-2248-423F-AE11-0EF22DEE7CC8}"/>
              </a:ext>
            </a:extLst>
          </p:cNvPr>
          <p:cNvSpPr txBox="1"/>
          <p:nvPr/>
        </p:nvSpPr>
        <p:spPr>
          <a:xfrm>
            <a:off x="382623" y="1424507"/>
            <a:ext cx="74002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investigaciones de purificación de enzimas por John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Northrup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Moses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Kunitz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confirmaron la naturaleza proteica de las enzimas, lo que convirtió a Sumner en el padre de la moderna enzimología, recibiendo el premio nobel de química en 1946. 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435BEEC-CF71-48F5-9A4D-955A617F9B43}"/>
              </a:ext>
            </a:extLst>
          </p:cNvPr>
          <p:cNvSpPr/>
          <p:nvPr/>
        </p:nvSpPr>
        <p:spPr>
          <a:xfrm>
            <a:off x="274545" y="475477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FB643A58-F615-4755-80D5-F40918F73932}"/>
              </a:ext>
            </a:extLst>
          </p:cNvPr>
          <p:cNvSpPr txBox="1"/>
          <p:nvPr/>
        </p:nvSpPr>
        <p:spPr>
          <a:xfrm>
            <a:off x="5979175" y="4468214"/>
            <a:ext cx="58661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trabajos de Edwin Chargaff, James Watson, Francis Crick y Maurice Wilkins determinaron la formulación de la estructura del ácido desoxirribonucleico, lo que marcó el comienzo de la biología molecular.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89A39E94-CC50-43C7-A847-E0F80EBC5865}"/>
              </a:ext>
            </a:extLst>
          </p:cNvPr>
          <p:cNvSpPr/>
          <p:nvPr/>
        </p:nvSpPr>
        <p:spPr>
          <a:xfrm>
            <a:off x="5906124" y="3549028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pentágono 4">
            <a:extLst>
              <a:ext uri="{FF2B5EF4-FFF2-40B4-BE49-F238E27FC236}">
                <a16:creationId xmlns="" xmlns:a16="http://schemas.microsoft.com/office/drawing/2014/main" id="{1D7D9701-3793-4201-A1B1-0EA826EB50A2}"/>
              </a:ext>
            </a:extLst>
          </p:cNvPr>
          <p:cNvSpPr/>
          <p:nvPr/>
        </p:nvSpPr>
        <p:spPr>
          <a:xfrm rot="5400000">
            <a:off x="7369872" y="632177"/>
            <a:ext cx="2857181" cy="2012508"/>
          </a:xfrm>
          <a:prstGeom prst="homePlat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 descr="John Howard Northrop - Wikipedia, la enciclopedia libre">
            <a:extLst>
              <a:ext uri="{FF2B5EF4-FFF2-40B4-BE49-F238E27FC236}">
                <a16:creationId xmlns="" xmlns:a16="http://schemas.microsoft.com/office/drawing/2014/main" id="{8C92926F-7B97-460D-8B4C-41F6B297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" b="150"/>
          <a:stretch>
            <a:fillRect/>
          </a:stretch>
        </p:blipFill>
        <p:spPr bwMode="auto">
          <a:xfrm>
            <a:off x="7851788" y="273266"/>
            <a:ext cx="1893350" cy="2691540"/>
          </a:xfrm>
          <a:custGeom>
            <a:avLst/>
            <a:gdLst>
              <a:gd name="connsiteX0" fmla="*/ 0 w 1893350"/>
              <a:gd name="connsiteY0" fmla="*/ 0 h 2691540"/>
              <a:gd name="connsiteX1" fmla="*/ 1893350 w 1893350"/>
              <a:gd name="connsiteY1" fmla="*/ 0 h 2691540"/>
              <a:gd name="connsiteX2" fmla="*/ 1893350 w 1893350"/>
              <a:gd name="connsiteY2" fmla="*/ 1744865 h 2691540"/>
              <a:gd name="connsiteX3" fmla="*/ 946674 w 1893350"/>
              <a:gd name="connsiteY3" fmla="*/ 2691540 h 2691540"/>
              <a:gd name="connsiteX4" fmla="*/ 0 w 1893350"/>
              <a:gd name="connsiteY4" fmla="*/ 1744866 h 26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350" h="2691540">
                <a:moveTo>
                  <a:pt x="0" y="0"/>
                </a:moveTo>
                <a:lnTo>
                  <a:pt x="1893350" y="0"/>
                </a:lnTo>
                <a:lnTo>
                  <a:pt x="1893350" y="1744865"/>
                </a:lnTo>
                <a:lnTo>
                  <a:pt x="946674" y="2691540"/>
                </a:lnTo>
                <a:lnTo>
                  <a:pt x="0" y="17448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CE97CE9C-51B3-4B1A-8F3D-40940ACA4522}"/>
              </a:ext>
            </a:extLst>
          </p:cNvPr>
          <p:cNvGrpSpPr/>
          <p:nvPr/>
        </p:nvGrpSpPr>
        <p:grpSpPr>
          <a:xfrm>
            <a:off x="371703" y="3124475"/>
            <a:ext cx="5303202" cy="3350020"/>
            <a:chOff x="371703" y="3124475"/>
            <a:chExt cx="5303202" cy="3350020"/>
          </a:xfrm>
        </p:grpSpPr>
        <p:sp>
          <p:nvSpPr>
            <p:cNvPr id="31" name="Rectángulo 30">
              <a:extLst>
                <a:ext uri="{FF2B5EF4-FFF2-40B4-BE49-F238E27FC236}">
                  <a16:creationId xmlns="" xmlns:a16="http://schemas.microsoft.com/office/drawing/2014/main" id="{33A81F0E-232D-4429-8535-E0BDAB40480B}"/>
                </a:ext>
              </a:extLst>
            </p:cNvPr>
            <p:cNvSpPr/>
            <p:nvPr/>
          </p:nvSpPr>
          <p:spPr>
            <a:xfrm>
              <a:off x="4008492" y="4198261"/>
              <a:ext cx="1666413" cy="2276234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="" xmlns:a16="http://schemas.microsoft.com/office/drawing/2014/main" id="{A8E24FFE-C044-45B2-AB3D-1CF58E8AC0BA}"/>
                </a:ext>
              </a:extLst>
            </p:cNvPr>
            <p:cNvSpPr/>
            <p:nvPr/>
          </p:nvSpPr>
          <p:spPr>
            <a:xfrm>
              <a:off x="2800748" y="3145742"/>
              <a:ext cx="1666413" cy="2276234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9828775E-F73F-4D01-90A9-C186E8271796}"/>
                </a:ext>
              </a:extLst>
            </p:cNvPr>
            <p:cNvSpPr/>
            <p:nvPr/>
          </p:nvSpPr>
          <p:spPr>
            <a:xfrm>
              <a:off x="371703" y="3124475"/>
              <a:ext cx="1666413" cy="2276234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="" xmlns:a16="http://schemas.microsoft.com/office/drawing/2014/main" id="{20180823-CEA1-4B8D-924F-FA84324FA25E}"/>
                </a:ext>
              </a:extLst>
            </p:cNvPr>
            <p:cNvSpPr/>
            <p:nvPr/>
          </p:nvSpPr>
          <p:spPr>
            <a:xfrm>
              <a:off x="1521968" y="4187554"/>
              <a:ext cx="1666413" cy="2276234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5" name="Imagen 24">
              <a:extLst>
                <a:ext uri="{FF2B5EF4-FFF2-40B4-BE49-F238E27FC236}">
                  <a16:creationId xmlns="" xmlns:a16="http://schemas.microsoft.com/office/drawing/2014/main" id="{023312CF-6A91-4E21-B425-8CA8384FC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156" t="43453" r="39704" b="31788"/>
            <a:stretch/>
          </p:blipFill>
          <p:spPr>
            <a:xfrm>
              <a:off x="1587403" y="4266525"/>
              <a:ext cx="1517919" cy="2084608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="" xmlns:a16="http://schemas.microsoft.com/office/drawing/2014/main" id="{FC39947F-6F9D-4EAA-920B-0118BB7A7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918" t="43453" r="27942" b="31788"/>
            <a:stretch/>
          </p:blipFill>
          <p:spPr>
            <a:xfrm>
              <a:off x="4082740" y="4294074"/>
              <a:ext cx="1517919" cy="2084608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="" xmlns:a16="http://schemas.microsoft.com/office/drawing/2014/main" id="{806F011E-8BFB-47D2-AD47-773933A88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386" t="43453" r="51474" b="31788"/>
            <a:stretch/>
          </p:blipFill>
          <p:spPr>
            <a:xfrm>
              <a:off x="2880134" y="3251771"/>
              <a:ext cx="1517919" cy="2084607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="" xmlns:a16="http://schemas.microsoft.com/office/drawing/2014/main" id="{45E54E2A-567E-4A61-A52D-89916484B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759" t="43694" r="63101" b="31547"/>
            <a:stretch/>
          </p:blipFill>
          <p:spPr>
            <a:xfrm>
              <a:off x="440813" y="3226691"/>
              <a:ext cx="1517918" cy="2084606"/>
            </a:xfrm>
            <a:prstGeom prst="rect">
              <a:avLst/>
            </a:prstGeom>
          </p:spPr>
        </p:pic>
      </p:grp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6BE33012-4518-4AC8-B662-265EB7B21883}"/>
              </a:ext>
            </a:extLst>
          </p:cNvPr>
          <p:cNvSpPr txBox="1"/>
          <p:nvPr/>
        </p:nvSpPr>
        <p:spPr>
          <a:xfrm>
            <a:off x="8162864" y="3067105"/>
            <a:ext cx="1693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Northrup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/>
          </a:p>
        </p:txBody>
      </p:sp>
      <p:sp>
        <p:nvSpPr>
          <p:cNvPr id="34" name="Flecha: pentágono 33">
            <a:extLst>
              <a:ext uri="{FF2B5EF4-FFF2-40B4-BE49-F238E27FC236}">
                <a16:creationId xmlns="" xmlns:a16="http://schemas.microsoft.com/office/drawing/2014/main" id="{580E5759-4F20-4325-B543-826FAD4DEB4B}"/>
              </a:ext>
            </a:extLst>
          </p:cNvPr>
          <p:cNvSpPr/>
          <p:nvPr/>
        </p:nvSpPr>
        <p:spPr>
          <a:xfrm rot="5400000">
            <a:off x="9558337" y="816927"/>
            <a:ext cx="2857181" cy="2012508"/>
          </a:xfrm>
          <a:prstGeom prst="homePlat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Imagen 32" descr="A brief history of the journal of general physiology. - Abstract - Europe  PMC">
            <a:extLst>
              <a:ext uri="{FF2B5EF4-FFF2-40B4-BE49-F238E27FC236}">
                <a16:creationId xmlns="" xmlns:a16="http://schemas.microsoft.com/office/drawing/2014/main" id="{AAD7F69F-5544-40FA-A2C0-DDEB2CBA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311" r="8155"/>
          <a:stretch>
            <a:fillRect/>
          </a:stretch>
        </p:blipFill>
        <p:spPr bwMode="auto">
          <a:xfrm>
            <a:off x="10045005" y="470874"/>
            <a:ext cx="1884093" cy="2674868"/>
          </a:xfrm>
          <a:custGeom>
            <a:avLst/>
            <a:gdLst>
              <a:gd name="connsiteX0" fmla="*/ 0 w 2012508"/>
              <a:gd name="connsiteY0" fmla="*/ 0 h 2857180"/>
              <a:gd name="connsiteX1" fmla="*/ 2012508 w 2012508"/>
              <a:gd name="connsiteY1" fmla="*/ 0 h 2857180"/>
              <a:gd name="connsiteX2" fmla="*/ 2012508 w 2012508"/>
              <a:gd name="connsiteY2" fmla="*/ 1850927 h 2857180"/>
              <a:gd name="connsiteX3" fmla="*/ 1006255 w 2012508"/>
              <a:gd name="connsiteY3" fmla="*/ 2857180 h 2857180"/>
              <a:gd name="connsiteX4" fmla="*/ 1006254 w 2012508"/>
              <a:gd name="connsiteY4" fmla="*/ 2857180 h 2857180"/>
              <a:gd name="connsiteX5" fmla="*/ 0 w 2012508"/>
              <a:gd name="connsiteY5" fmla="*/ 1850927 h 285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508" h="2857180">
                <a:moveTo>
                  <a:pt x="0" y="0"/>
                </a:moveTo>
                <a:lnTo>
                  <a:pt x="2012508" y="0"/>
                </a:lnTo>
                <a:lnTo>
                  <a:pt x="2012508" y="1850927"/>
                </a:lnTo>
                <a:lnTo>
                  <a:pt x="1006255" y="2857180"/>
                </a:lnTo>
                <a:lnTo>
                  <a:pt x="1006254" y="2857180"/>
                </a:lnTo>
                <a:lnTo>
                  <a:pt x="0" y="18509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C56D1D9E-4642-4898-83B2-4F7CD039F5CE}"/>
              </a:ext>
            </a:extLst>
          </p:cNvPr>
          <p:cNvSpPr txBox="1"/>
          <p:nvPr/>
        </p:nvSpPr>
        <p:spPr>
          <a:xfrm>
            <a:off x="10290180" y="3211398"/>
            <a:ext cx="180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Moses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Kunitz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161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CAB1294-59EC-43D4-A6D6-1DF2C58B468B}"/>
              </a:ext>
            </a:extLst>
          </p:cNvPr>
          <p:cNvSpPr/>
          <p:nvPr/>
        </p:nvSpPr>
        <p:spPr>
          <a:xfrm>
            <a:off x="3697357" y="3316356"/>
            <a:ext cx="8128317" cy="28611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8C302BA9-54FF-4010-923E-6DD26F89D7F4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C5A4FA3-C82A-4424-BCED-CD3BDAC1A6A5}"/>
              </a:ext>
            </a:extLst>
          </p:cNvPr>
          <p:cNvSpPr txBox="1"/>
          <p:nvPr/>
        </p:nvSpPr>
        <p:spPr>
          <a:xfrm>
            <a:off x="8450907" y="6477371"/>
            <a:ext cx="355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6C1FE63-79AF-4284-8488-3E690F19C7F6}"/>
              </a:ext>
            </a:extLst>
          </p:cNvPr>
          <p:cNvSpPr txBox="1"/>
          <p:nvPr/>
        </p:nvSpPr>
        <p:spPr>
          <a:xfrm>
            <a:off x="3925033" y="3856567"/>
            <a:ext cx="76814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muchos los personajes que han participado en el inicio y desarrollo de la bioquímica.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iniciación de la investigación dentro de los límites de la moderna bioquímica se produjo hace unos 200 años. En la segunda mitad del siglo XVIII y durante todo el XIX se llevó a cabo un gran esfuerzo para entender tanto el aspecto estructural como el funcional de los procesos vitales.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73926BB-B797-46E9-94CD-0D49C293BE94}"/>
              </a:ext>
            </a:extLst>
          </p:cNvPr>
          <p:cNvSpPr/>
          <p:nvPr/>
        </p:nvSpPr>
        <p:spPr>
          <a:xfrm>
            <a:off x="443175" y="245164"/>
            <a:ext cx="7322599" cy="2488096"/>
          </a:xfrm>
          <a:prstGeom prst="rect">
            <a:avLst/>
          </a:prstGeom>
          <a:solidFill>
            <a:srgbClr val="B9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C294E13-1A7B-4468-A2B4-4FFB76C08CDF}"/>
              </a:ext>
            </a:extLst>
          </p:cNvPr>
          <p:cNvSpPr txBox="1"/>
          <p:nvPr/>
        </p:nvSpPr>
        <p:spPr>
          <a:xfrm>
            <a:off x="1067902" y="828260"/>
            <a:ext cx="5883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BIOQUÍMICA.- Se encarga del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estudio de las sustancias que se encuentran presentes en los organismos vivos y de las reacciones químicas fundamentales para los procesos vitales.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ágrima 19">
            <a:extLst>
              <a:ext uri="{FF2B5EF4-FFF2-40B4-BE49-F238E27FC236}">
                <a16:creationId xmlns="" xmlns:a16="http://schemas.microsoft.com/office/drawing/2014/main" id="{87EDF3F6-D331-4479-9830-64C8E8E1F821}"/>
              </a:ext>
            </a:extLst>
          </p:cNvPr>
          <p:cNvSpPr/>
          <p:nvPr/>
        </p:nvSpPr>
        <p:spPr>
          <a:xfrm flipH="1">
            <a:off x="8016444" y="245164"/>
            <a:ext cx="2651556" cy="2670314"/>
          </a:xfrm>
          <a:prstGeom prst="teardrop">
            <a:avLst/>
          </a:prstGeom>
          <a:solidFill>
            <a:srgbClr val="B9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Imagen 21" descr="Ramas de la química III ~ Scientific Research Material">
            <a:extLst>
              <a:ext uri="{FF2B5EF4-FFF2-40B4-BE49-F238E27FC236}">
                <a16:creationId xmlns="" xmlns:a16="http://schemas.microsoft.com/office/drawing/2014/main" id="{693A73C8-9262-4B07-A219-8FBE0E6E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r="11932"/>
          <a:stretch>
            <a:fillRect/>
          </a:stretch>
        </p:blipFill>
        <p:spPr bwMode="auto">
          <a:xfrm>
            <a:off x="8079343" y="336273"/>
            <a:ext cx="2525758" cy="2488096"/>
          </a:xfrm>
          <a:custGeom>
            <a:avLst/>
            <a:gdLst>
              <a:gd name="connsiteX0" fmla="*/ 1305339 w 2610678"/>
              <a:gd name="connsiteY0" fmla="*/ 0 h 2571750"/>
              <a:gd name="connsiteX1" fmla="*/ 2610678 w 2610678"/>
              <a:gd name="connsiteY1" fmla="*/ 1285875 h 2571750"/>
              <a:gd name="connsiteX2" fmla="*/ 1305339 w 2610678"/>
              <a:gd name="connsiteY2" fmla="*/ 2571750 h 2571750"/>
              <a:gd name="connsiteX3" fmla="*/ 0 w 2610678"/>
              <a:gd name="connsiteY3" fmla="*/ 1285875 h 2571750"/>
              <a:gd name="connsiteX4" fmla="*/ 1305339 w 2610678"/>
              <a:gd name="connsiteY4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678" h="2571750">
                <a:moveTo>
                  <a:pt x="1305339" y="0"/>
                </a:moveTo>
                <a:cubicBezTo>
                  <a:pt x="2026258" y="0"/>
                  <a:pt x="2610678" y="575706"/>
                  <a:pt x="2610678" y="1285875"/>
                </a:cubicBezTo>
                <a:cubicBezTo>
                  <a:pt x="2610678" y="1996044"/>
                  <a:pt x="2026258" y="2571750"/>
                  <a:pt x="1305339" y="2571750"/>
                </a:cubicBezTo>
                <a:cubicBezTo>
                  <a:pt x="584420" y="2571750"/>
                  <a:pt x="0" y="1996044"/>
                  <a:pt x="0" y="1285875"/>
                </a:cubicBezTo>
                <a:cubicBezTo>
                  <a:pt x="0" y="575706"/>
                  <a:pt x="584420" y="0"/>
                  <a:pt x="130533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iagrama de flujo: conector fuera de página 20">
            <a:extLst>
              <a:ext uri="{FF2B5EF4-FFF2-40B4-BE49-F238E27FC236}">
                <a16:creationId xmlns="" xmlns:a16="http://schemas.microsoft.com/office/drawing/2014/main" id="{B8EB2428-1472-41AC-AF23-1581052975B3}"/>
              </a:ext>
            </a:extLst>
          </p:cNvPr>
          <p:cNvSpPr/>
          <p:nvPr/>
        </p:nvSpPr>
        <p:spPr>
          <a:xfrm>
            <a:off x="757622" y="3316356"/>
            <a:ext cx="2720575" cy="2943373"/>
          </a:xfrm>
          <a:prstGeom prst="flowChartOffpageConnector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7" name="Imagen 26" descr="quimmunoztraver-alquimia-quimica-origen-relacion - Manjaria">
            <a:extLst>
              <a:ext uri="{FF2B5EF4-FFF2-40B4-BE49-F238E27FC236}">
                <a16:creationId xmlns="" xmlns:a16="http://schemas.microsoft.com/office/drawing/2014/main" id="{C14F38E4-48CE-4372-A035-59BDE965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0" b="1276"/>
          <a:stretch>
            <a:fillRect/>
          </a:stretch>
        </p:blipFill>
        <p:spPr bwMode="auto">
          <a:xfrm>
            <a:off x="885285" y="3438938"/>
            <a:ext cx="2465247" cy="2713384"/>
          </a:xfrm>
          <a:custGeom>
            <a:avLst/>
            <a:gdLst>
              <a:gd name="connsiteX0" fmla="*/ 0 w 2131129"/>
              <a:gd name="connsiteY0" fmla="*/ 0 h 2345636"/>
              <a:gd name="connsiteX1" fmla="*/ 2131129 w 2131129"/>
              <a:gd name="connsiteY1" fmla="*/ 0 h 2345636"/>
              <a:gd name="connsiteX2" fmla="*/ 2131129 w 2131129"/>
              <a:gd name="connsiteY2" fmla="*/ 1876509 h 2345636"/>
              <a:gd name="connsiteX3" fmla="*/ 1065565 w 2131129"/>
              <a:gd name="connsiteY3" fmla="*/ 2345636 h 2345636"/>
              <a:gd name="connsiteX4" fmla="*/ 0 w 2131129"/>
              <a:gd name="connsiteY4" fmla="*/ 1876509 h 234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129" h="2345636">
                <a:moveTo>
                  <a:pt x="0" y="0"/>
                </a:moveTo>
                <a:lnTo>
                  <a:pt x="2131129" y="0"/>
                </a:lnTo>
                <a:lnTo>
                  <a:pt x="2131129" y="1876509"/>
                </a:lnTo>
                <a:lnTo>
                  <a:pt x="1065565" y="2345636"/>
                </a:lnTo>
                <a:lnTo>
                  <a:pt x="0" y="18765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3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20323800-4D98-4EBA-8D2D-D7B1E2430C1B}"/>
              </a:ext>
            </a:extLst>
          </p:cNvPr>
          <p:cNvSpPr/>
          <p:nvPr/>
        </p:nvSpPr>
        <p:spPr>
          <a:xfrm>
            <a:off x="448074" y="834887"/>
            <a:ext cx="6361044" cy="19829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FB9E6D0-67C8-46DD-B4DF-D6F1E27C3B1F}"/>
              </a:ext>
            </a:extLst>
          </p:cNvPr>
          <p:cNvSpPr/>
          <p:nvPr/>
        </p:nvSpPr>
        <p:spPr>
          <a:xfrm>
            <a:off x="5449143" y="4209076"/>
            <a:ext cx="6361044" cy="193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8C302BA9-54FF-4010-923E-6DD26F89D7F4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C5A4FA3-C82A-4424-BCED-CD3BDAC1A6A5}"/>
              </a:ext>
            </a:extLst>
          </p:cNvPr>
          <p:cNvSpPr txBox="1"/>
          <p:nvPr/>
        </p:nvSpPr>
        <p:spPr>
          <a:xfrm>
            <a:off x="8450907" y="6477371"/>
            <a:ext cx="355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50A9F1F8-FFD3-419B-B333-B4BD2B868DA0}"/>
              </a:ext>
            </a:extLst>
          </p:cNvPr>
          <p:cNvSpPr txBox="1"/>
          <p:nvPr/>
        </p:nvSpPr>
        <p:spPr>
          <a:xfrm>
            <a:off x="580596" y="138690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1780 Antoine Lavoisier realizo estudios, sobre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respiración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; concluyó que esta es similar a la combustión, sólo que más lenta.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C75C90B3-F668-4ED8-A6F9-DDD348A77A1A}"/>
              </a:ext>
            </a:extLst>
          </p:cNvPr>
          <p:cNvSpPr/>
          <p:nvPr/>
        </p:nvSpPr>
        <p:spPr>
          <a:xfrm>
            <a:off x="448074" y="213382"/>
            <a:ext cx="1802494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100A087-28C2-4D12-864C-5D620B01A32D}"/>
              </a:ext>
            </a:extLst>
          </p:cNvPr>
          <p:cNvSpPr/>
          <p:nvPr/>
        </p:nvSpPr>
        <p:spPr>
          <a:xfrm>
            <a:off x="7257192" y="216777"/>
            <a:ext cx="2266122" cy="27100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AD0EF509-A35F-4648-A224-57B32BEFA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b="13388"/>
          <a:stretch/>
        </p:blipFill>
        <p:spPr bwMode="auto">
          <a:xfrm>
            <a:off x="7341972" y="325813"/>
            <a:ext cx="2100336" cy="24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84E0B7DE-C5A8-4741-9B0C-196801F46DE5}"/>
              </a:ext>
            </a:extLst>
          </p:cNvPr>
          <p:cNvSpPr txBox="1"/>
          <p:nvPr/>
        </p:nvSpPr>
        <p:spPr>
          <a:xfrm>
            <a:off x="6809118" y="2926830"/>
            <a:ext cx="3869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Antoine Lavoisier (1743-1794)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B4172C74-590D-4769-8736-3E710BAE09AE}"/>
              </a:ext>
            </a:extLst>
          </p:cNvPr>
          <p:cNvSpPr txBox="1"/>
          <p:nvPr/>
        </p:nvSpPr>
        <p:spPr>
          <a:xfrm>
            <a:off x="5581665" y="451222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investigaciones de Karl Scheele sobre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composición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química de los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tejidos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vegetales y animales constituyeron, el impulso para el de la bioquímica.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FA943A09-7068-4CF3-AB5B-58F3AA2DD908}"/>
              </a:ext>
            </a:extLst>
          </p:cNvPr>
          <p:cNvSpPr/>
          <p:nvPr/>
        </p:nvSpPr>
        <p:spPr>
          <a:xfrm>
            <a:off x="5454698" y="3623926"/>
            <a:ext cx="1802494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</a:p>
        </p:txBody>
      </p:sp>
      <p:sp>
        <p:nvSpPr>
          <p:cNvPr id="18" name="Lágrima 17">
            <a:extLst>
              <a:ext uri="{FF2B5EF4-FFF2-40B4-BE49-F238E27FC236}">
                <a16:creationId xmlns="" xmlns:a16="http://schemas.microsoft.com/office/drawing/2014/main" id="{99083FA3-1277-4E94-922C-A263D9E24E11}"/>
              </a:ext>
            </a:extLst>
          </p:cNvPr>
          <p:cNvSpPr/>
          <p:nvPr/>
        </p:nvSpPr>
        <p:spPr>
          <a:xfrm>
            <a:off x="2501579" y="3544380"/>
            <a:ext cx="2656049" cy="2658519"/>
          </a:xfrm>
          <a:prstGeom prst="teardrop">
            <a:avLst>
              <a:gd name="adj" fmla="val 91439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 descr="Carl Wilhelm Scheele: biografía, aportes y descubrimientos - Lifeder">
            <a:extLst>
              <a:ext uri="{FF2B5EF4-FFF2-40B4-BE49-F238E27FC236}">
                <a16:creationId xmlns="" xmlns:a16="http://schemas.microsoft.com/office/drawing/2014/main" id="{C1E452AB-0919-432C-A77B-0EA739EC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r="17876" b="25"/>
          <a:stretch>
            <a:fillRect/>
          </a:stretch>
        </p:blipFill>
        <p:spPr bwMode="auto">
          <a:xfrm>
            <a:off x="2566759" y="3623926"/>
            <a:ext cx="2525688" cy="2499426"/>
          </a:xfrm>
          <a:custGeom>
            <a:avLst/>
            <a:gdLst>
              <a:gd name="connsiteX0" fmla="*/ 1279109 w 2584174"/>
              <a:gd name="connsiteY0" fmla="*/ 0 h 2499426"/>
              <a:gd name="connsiteX1" fmla="*/ 1305065 w 2584174"/>
              <a:gd name="connsiteY1" fmla="*/ 0 h 2499426"/>
              <a:gd name="connsiteX2" fmla="*/ 1424196 w 2584174"/>
              <a:gd name="connsiteY2" fmla="*/ 5820 h 2499426"/>
              <a:gd name="connsiteX3" fmla="*/ 2584174 w 2584174"/>
              <a:gd name="connsiteY3" fmla="*/ 1249396 h 2499426"/>
              <a:gd name="connsiteX4" fmla="*/ 1292087 w 2584174"/>
              <a:gd name="connsiteY4" fmla="*/ 2499426 h 2499426"/>
              <a:gd name="connsiteX5" fmla="*/ 0 w 2584174"/>
              <a:gd name="connsiteY5" fmla="*/ 1249396 h 2499426"/>
              <a:gd name="connsiteX6" fmla="*/ 1159979 w 2584174"/>
              <a:gd name="connsiteY6" fmla="*/ 5820 h 249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4174" h="2499426">
                <a:moveTo>
                  <a:pt x="1279109" y="0"/>
                </a:moveTo>
                <a:lnTo>
                  <a:pt x="1305065" y="0"/>
                </a:lnTo>
                <a:lnTo>
                  <a:pt x="1424196" y="5820"/>
                </a:lnTo>
                <a:cubicBezTo>
                  <a:pt x="2075738" y="69834"/>
                  <a:pt x="2584174" y="602171"/>
                  <a:pt x="2584174" y="1249396"/>
                </a:cubicBezTo>
                <a:cubicBezTo>
                  <a:pt x="2584174" y="1939769"/>
                  <a:pt x="2005687" y="2499426"/>
                  <a:pt x="1292087" y="2499426"/>
                </a:cubicBezTo>
                <a:cubicBezTo>
                  <a:pt x="578487" y="2499426"/>
                  <a:pt x="0" y="1939769"/>
                  <a:pt x="0" y="1249396"/>
                </a:cubicBezTo>
                <a:cubicBezTo>
                  <a:pt x="0" y="602171"/>
                  <a:pt x="508436" y="69834"/>
                  <a:pt x="1159979" y="582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513D86DB-380F-4211-8A77-459C6AADA408}"/>
              </a:ext>
            </a:extLst>
          </p:cNvPr>
          <p:cNvSpPr txBox="1"/>
          <p:nvPr/>
        </p:nvSpPr>
        <p:spPr>
          <a:xfrm>
            <a:off x="2501579" y="6149979"/>
            <a:ext cx="308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Karl Scheele (1742-1786)</a:t>
            </a:r>
          </a:p>
        </p:txBody>
      </p:sp>
    </p:spTree>
    <p:extLst>
      <p:ext uri="{BB962C8B-B14F-4D97-AF65-F5344CB8AC3E}">
        <p14:creationId xmlns:p14="http://schemas.microsoft.com/office/powerpoint/2010/main" val="115289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strella: 7 puntas 27">
            <a:extLst>
              <a:ext uri="{FF2B5EF4-FFF2-40B4-BE49-F238E27FC236}">
                <a16:creationId xmlns="" xmlns:a16="http://schemas.microsoft.com/office/drawing/2014/main" id="{9F6E4408-2E2B-4A3B-B667-D3657C649FE9}"/>
              </a:ext>
            </a:extLst>
          </p:cNvPr>
          <p:cNvSpPr/>
          <p:nvPr/>
        </p:nvSpPr>
        <p:spPr>
          <a:xfrm rot="19491876">
            <a:off x="9178246" y="1087292"/>
            <a:ext cx="2740442" cy="2811786"/>
          </a:xfrm>
          <a:prstGeom prst="star7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CEB9CF5-AA0F-4EC0-8EB3-5624966BF6B8}"/>
              </a:ext>
            </a:extLst>
          </p:cNvPr>
          <p:cNvSpPr/>
          <p:nvPr/>
        </p:nvSpPr>
        <p:spPr>
          <a:xfrm>
            <a:off x="444864" y="981341"/>
            <a:ext cx="6643089" cy="1938992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485F3EA-993F-4995-8346-F4904F78B6F9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BE2DC1-FA03-4DBF-A2EB-2D3D6233A60A}"/>
              </a:ext>
            </a:extLst>
          </p:cNvPr>
          <p:cNvSpPr txBox="1"/>
          <p:nvPr/>
        </p:nvSpPr>
        <p:spPr>
          <a:xfrm>
            <a:off x="8450907" y="6477371"/>
            <a:ext cx="355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5070E832-7BF9-4EAB-B573-1A6D65DCC795}"/>
              </a:ext>
            </a:extLst>
          </p:cNvPr>
          <p:cNvSpPr/>
          <p:nvPr/>
        </p:nvSpPr>
        <p:spPr>
          <a:xfrm>
            <a:off x="4227443" y="4326813"/>
            <a:ext cx="7585666" cy="193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357DA67-5B5F-4F9D-8220-F1660D00F941}"/>
              </a:ext>
            </a:extLst>
          </p:cNvPr>
          <p:cNvSpPr txBox="1"/>
          <p:nvPr/>
        </p:nvSpPr>
        <p:spPr>
          <a:xfrm>
            <a:off x="715617" y="1291576"/>
            <a:ext cx="6140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desarrollarse las técnicas de análisis cuantitativo elemental,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Jöhns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Berzelius y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Justus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Liebig demostraron, que las sustancias aisladas por Scheele contenían como elemento común al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carbono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strella: 7 puntas 26">
            <a:extLst>
              <a:ext uri="{FF2B5EF4-FFF2-40B4-BE49-F238E27FC236}">
                <a16:creationId xmlns="" xmlns:a16="http://schemas.microsoft.com/office/drawing/2014/main" id="{9E738236-C057-402A-B54B-A8DD92698969}"/>
              </a:ext>
            </a:extLst>
          </p:cNvPr>
          <p:cNvSpPr/>
          <p:nvPr/>
        </p:nvSpPr>
        <p:spPr>
          <a:xfrm rot="19491876">
            <a:off x="7415082" y="293571"/>
            <a:ext cx="2740442" cy="2811786"/>
          </a:xfrm>
          <a:prstGeom prst="star7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Imagen 23" descr="Vida y aportaciones de Jöns Jacob Berzelius y Stanislao Cannizzaro: Vida y  aportaciones de Jöns Jacob Berzelius y Stanislao Cannizzaro ·">
            <a:extLst>
              <a:ext uri="{FF2B5EF4-FFF2-40B4-BE49-F238E27FC236}">
                <a16:creationId xmlns="" xmlns:a16="http://schemas.microsoft.com/office/drawing/2014/main" id="{25F40305-CE1E-4E53-A606-16CCDA410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516" b="18257"/>
          <a:stretch>
            <a:fillRect/>
          </a:stretch>
        </p:blipFill>
        <p:spPr bwMode="auto">
          <a:xfrm>
            <a:off x="7536836" y="495721"/>
            <a:ext cx="2443117" cy="2543587"/>
          </a:xfrm>
          <a:custGeom>
            <a:avLst/>
            <a:gdLst>
              <a:gd name="connsiteX0" fmla="*/ 1486647 w 2272422"/>
              <a:gd name="connsiteY0" fmla="*/ 0 h 2365873"/>
              <a:gd name="connsiteX1" fmla="*/ 1721242 w 2272422"/>
              <a:gd name="connsiteY1" fmla="*/ 549826 h 2365873"/>
              <a:gd name="connsiteX2" fmla="*/ 2272422 w 2272422"/>
              <a:gd name="connsiteY2" fmla="*/ 731002 h 2365873"/>
              <a:gd name="connsiteX3" fmla="*/ 2272422 w 2272422"/>
              <a:gd name="connsiteY3" fmla="*/ 740246 h 2365873"/>
              <a:gd name="connsiteX4" fmla="*/ 2013771 w 2272422"/>
              <a:gd name="connsiteY4" fmla="*/ 1235448 h 2365873"/>
              <a:gd name="connsiteX5" fmla="*/ 2248363 w 2272422"/>
              <a:gd name="connsiteY5" fmla="*/ 1785276 h 2365873"/>
              <a:gd name="connsiteX6" fmla="*/ 1686106 w 2272422"/>
              <a:gd name="connsiteY6" fmla="*/ 1862785 h 2365873"/>
              <a:gd name="connsiteX7" fmla="*/ 1423342 w 2272422"/>
              <a:gd name="connsiteY7" fmla="*/ 2365873 h 2365873"/>
              <a:gd name="connsiteX8" fmla="*/ 984982 w 2272422"/>
              <a:gd name="connsiteY8" fmla="*/ 1959443 h 2365873"/>
              <a:gd name="connsiteX9" fmla="*/ 422717 w 2272422"/>
              <a:gd name="connsiteY9" fmla="*/ 2036959 h 2365873"/>
              <a:gd name="connsiteX10" fmla="*/ 438357 w 2272422"/>
              <a:gd name="connsiteY10" fmla="*/ 1452637 h 2365873"/>
              <a:gd name="connsiteX11" fmla="*/ 0 w 2272422"/>
              <a:gd name="connsiteY11" fmla="*/ 1046205 h 2365873"/>
              <a:gd name="connsiteX12" fmla="*/ 457859 w 2272422"/>
              <a:gd name="connsiteY12" fmla="*/ 723995 h 2365873"/>
              <a:gd name="connsiteX13" fmla="*/ 473492 w 2272422"/>
              <a:gd name="connsiteY13" fmla="*/ 139673 h 2365873"/>
              <a:gd name="connsiteX14" fmla="*/ 1028789 w 2272422"/>
              <a:gd name="connsiteY14" fmla="*/ 322211 h 236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2422" h="2365873">
                <a:moveTo>
                  <a:pt x="1486647" y="0"/>
                </a:moveTo>
                <a:lnTo>
                  <a:pt x="1721242" y="549826"/>
                </a:lnTo>
                <a:lnTo>
                  <a:pt x="2272422" y="731002"/>
                </a:lnTo>
                <a:lnTo>
                  <a:pt x="2272422" y="740246"/>
                </a:lnTo>
                <a:lnTo>
                  <a:pt x="2013771" y="1235448"/>
                </a:lnTo>
                <a:lnTo>
                  <a:pt x="2248363" y="1785276"/>
                </a:lnTo>
                <a:lnTo>
                  <a:pt x="1686106" y="1862785"/>
                </a:lnTo>
                <a:lnTo>
                  <a:pt x="1423342" y="2365873"/>
                </a:lnTo>
                <a:lnTo>
                  <a:pt x="984982" y="1959443"/>
                </a:lnTo>
                <a:lnTo>
                  <a:pt x="422717" y="2036959"/>
                </a:lnTo>
                <a:lnTo>
                  <a:pt x="438357" y="1452637"/>
                </a:lnTo>
                <a:lnTo>
                  <a:pt x="0" y="1046205"/>
                </a:lnTo>
                <a:lnTo>
                  <a:pt x="457859" y="723995"/>
                </a:lnTo>
                <a:lnTo>
                  <a:pt x="473492" y="139673"/>
                </a:lnTo>
                <a:lnTo>
                  <a:pt x="1028789" y="3222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46BD0A1D-E96C-4D2C-A27D-C7A7088A3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9" t="29680" r="41079" b="35806"/>
          <a:stretch/>
        </p:blipFill>
        <p:spPr>
          <a:xfrm>
            <a:off x="9337172" y="1342328"/>
            <a:ext cx="2405945" cy="2500353"/>
          </a:xfrm>
          <a:custGeom>
            <a:avLst/>
            <a:gdLst>
              <a:gd name="connsiteX0" fmla="*/ 1486647 w 2276543"/>
              <a:gd name="connsiteY0" fmla="*/ 0 h 2365873"/>
              <a:gd name="connsiteX1" fmla="*/ 1721242 w 2276543"/>
              <a:gd name="connsiteY1" fmla="*/ 549826 h 2365873"/>
              <a:gd name="connsiteX2" fmla="*/ 2276543 w 2276543"/>
              <a:gd name="connsiteY2" fmla="*/ 732356 h 2365873"/>
              <a:gd name="connsiteX3" fmla="*/ 2013771 w 2276543"/>
              <a:gd name="connsiteY3" fmla="*/ 1235448 h 2365873"/>
              <a:gd name="connsiteX4" fmla="*/ 2248363 w 2276543"/>
              <a:gd name="connsiteY4" fmla="*/ 1785276 h 2365873"/>
              <a:gd name="connsiteX5" fmla="*/ 1686106 w 2276543"/>
              <a:gd name="connsiteY5" fmla="*/ 1862785 h 2365873"/>
              <a:gd name="connsiteX6" fmla="*/ 1423342 w 2276543"/>
              <a:gd name="connsiteY6" fmla="*/ 2365873 h 2365873"/>
              <a:gd name="connsiteX7" fmla="*/ 984982 w 2276543"/>
              <a:gd name="connsiteY7" fmla="*/ 1959443 h 2365873"/>
              <a:gd name="connsiteX8" fmla="*/ 422717 w 2276543"/>
              <a:gd name="connsiteY8" fmla="*/ 2036959 h 2365873"/>
              <a:gd name="connsiteX9" fmla="*/ 438358 w 2276543"/>
              <a:gd name="connsiteY9" fmla="*/ 1452637 h 2365873"/>
              <a:gd name="connsiteX10" fmla="*/ 0 w 2276543"/>
              <a:gd name="connsiteY10" fmla="*/ 1046205 h 2365873"/>
              <a:gd name="connsiteX11" fmla="*/ 457859 w 2276543"/>
              <a:gd name="connsiteY11" fmla="*/ 723995 h 2365873"/>
              <a:gd name="connsiteX12" fmla="*/ 473492 w 2276543"/>
              <a:gd name="connsiteY12" fmla="*/ 139673 h 2365873"/>
              <a:gd name="connsiteX13" fmla="*/ 1028790 w 2276543"/>
              <a:gd name="connsiteY13" fmla="*/ 322211 h 236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6543" h="2365873">
                <a:moveTo>
                  <a:pt x="1486647" y="0"/>
                </a:moveTo>
                <a:lnTo>
                  <a:pt x="1721242" y="549826"/>
                </a:lnTo>
                <a:lnTo>
                  <a:pt x="2276543" y="732356"/>
                </a:lnTo>
                <a:lnTo>
                  <a:pt x="2013771" y="1235448"/>
                </a:lnTo>
                <a:lnTo>
                  <a:pt x="2248363" y="1785276"/>
                </a:lnTo>
                <a:lnTo>
                  <a:pt x="1686106" y="1862785"/>
                </a:lnTo>
                <a:lnTo>
                  <a:pt x="1423342" y="2365873"/>
                </a:lnTo>
                <a:lnTo>
                  <a:pt x="984982" y="1959443"/>
                </a:lnTo>
                <a:lnTo>
                  <a:pt x="422717" y="2036959"/>
                </a:lnTo>
                <a:lnTo>
                  <a:pt x="438358" y="1452637"/>
                </a:lnTo>
                <a:lnTo>
                  <a:pt x="0" y="1046205"/>
                </a:lnTo>
                <a:lnTo>
                  <a:pt x="457859" y="723995"/>
                </a:lnTo>
                <a:lnTo>
                  <a:pt x="473492" y="139673"/>
                </a:lnTo>
                <a:lnTo>
                  <a:pt x="1028790" y="322211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2144C5D9-3839-42FB-8744-6953591CAA6B}"/>
              </a:ext>
            </a:extLst>
          </p:cNvPr>
          <p:cNvSpPr/>
          <p:nvPr/>
        </p:nvSpPr>
        <p:spPr>
          <a:xfrm>
            <a:off x="444864" y="378956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XIX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724648B2-7999-4B31-BDF4-54DAF3996EF7}"/>
              </a:ext>
            </a:extLst>
          </p:cNvPr>
          <p:cNvSpPr txBox="1"/>
          <p:nvPr/>
        </p:nvSpPr>
        <p:spPr>
          <a:xfrm>
            <a:off x="9392831" y="528531"/>
            <a:ext cx="2644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Jöhns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Berzelius (1779-1848</a:t>
            </a:r>
            <a:r>
              <a:rPr lang="es-MX" sz="1400" dirty="0"/>
              <a:t>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B679F63D-676C-499C-86D1-2E0DB3880952}"/>
              </a:ext>
            </a:extLst>
          </p:cNvPr>
          <p:cNvSpPr txBox="1"/>
          <p:nvPr/>
        </p:nvSpPr>
        <p:spPr>
          <a:xfrm>
            <a:off x="7665832" y="3656752"/>
            <a:ext cx="3049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Justus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Liebig (1803-1873)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A02630F7-EE11-4260-A053-B4B2853EACAB}"/>
              </a:ext>
            </a:extLst>
          </p:cNvPr>
          <p:cNvSpPr txBox="1"/>
          <p:nvPr/>
        </p:nvSpPr>
        <p:spPr>
          <a:xfrm>
            <a:off x="4415684" y="4533078"/>
            <a:ext cx="7209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Siguieron los intentos para sintetizar sustancias que contuviesen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carbono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(productos orgánicos). 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vitalismo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estaba en auge, sostenía que los compuestos orgánicos solamente podían ser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sintetizados únicamente existía en los tejidos vivos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CD16DCDE-1F99-4F98-90C9-51A8C0E16B46}"/>
              </a:ext>
            </a:extLst>
          </p:cNvPr>
          <p:cNvSpPr/>
          <p:nvPr/>
        </p:nvSpPr>
        <p:spPr>
          <a:xfrm>
            <a:off x="4227443" y="3734618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XIX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grama de flujo: proceso 1">
            <a:extLst>
              <a:ext uri="{FF2B5EF4-FFF2-40B4-BE49-F238E27FC236}">
                <a16:creationId xmlns="" xmlns:a16="http://schemas.microsoft.com/office/drawing/2014/main" id="{2C39F8AA-BE58-40ED-9F09-23F2861893A4}"/>
              </a:ext>
            </a:extLst>
          </p:cNvPr>
          <p:cNvSpPr/>
          <p:nvPr/>
        </p:nvSpPr>
        <p:spPr>
          <a:xfrm>
            <a:off x="715617" y="3258539"/>
            <a:ext cx="3225693" cy="3087202"/>
          </a:xfrm>
          <a:prstGeom prst="flowChartProcess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♡ Somos Pura Energía ♡: &quot;Tu Energía Vital Determina Tu Nivel de  Consciencia&quot;. Por Borja Vilaseca.">
            <a:extLst>
              <a:ext uri="{FF2B5EF4-FFF2-40B4-BE49-F238E27FC236}">
                <a16:creationId xmlns="" xmlns:a16="http://schemas.microsoft.com/office/drawing/2014/main" id="{AD5A9CA7-2331-4598-A0E7-BF3FC805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37" y="3417520"/>
            <a:ext cx="2973590" cy="28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5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CAB1294-59EC-43D4-A6D6-1DF2C58B468B}"/>
              </a:ext>
            </a:extLst>
          </p:cNvPr>
          <p:cNvSpPr/>
          <p:nvPr/>
        </p:nvSpPr>
        <p:spPr>
          <a:xfrm>
            <a:off x="274546" y="1056571"/>
            <a:ext cx="6361044" cy="1744459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485F3EA-993F-4995-8346-F4904F78B6F9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BE2DC1-FA03-4DBF-A2EB-2D3D6233A60A}"/>
              </a:ext>
            </a:extLst>
          </p:cNvPr>
          <p:cNvSpPr txBox="1"/>
          <p:nvPr/>
        </p:nvSpPr>
        <p:spPr>
          <a:xfrm>
            <a:off x="8450907" y="6477371"/>
            <a:ext cx="355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6E974255-F850-43D0-BAFF-90FF0C585904}"/>
              </a:ext>
            </a:extLst>
          </p:cNvPr>
          <p:cNvSpPr/>
          <p:nvPr/>
        </p:nvSpPr>
        <p:spPr>
          <a:xfrm>
            <a:off x="5422638" y="3957285"/>
            <a:ext cx="6361044" cy="1938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67C0E1EC-8096-46B9-AFAD-6E77CFFC4BC0}"/>
              </a:ext>
            </a:extLst>
          </p:cNvPr>
          <p:cNvSpPr txBox="1"/>
          <p:nvPr/>
        </p:nvSpPr>
        <p:spPr>
          <a:xfrm>
            <a:off x="411761" y="146054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vitalismo se vino abajo cuando en 1828,  Friedrich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Wohler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sintetizó la urea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cianatos metálicos y sales de amonio.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ágrima 3">
            <a:extLst>
              <a:ext uri="{FF2B5EF4-FFF2-40B4-BE49-F238E27FC236}">
                <a16:creationId xmlns="" xmlns:a16="http://schemas.microsoft.com/office/drawing/2014/main" id="{577D7EE7-93E9-471A-860A-AE8021B0B4D6}"/>
              </a:ext>
            </a:extLst>
          </p:cNvPr>
          <p:cNvSpPr/>
          <p:nvPr/>
        </p:nvSpPr>
        <p:spPr>
          <a:xfrm rot="15864550">
            <a:off x="7077084" y="139088"/>
            <a:ext cx="2593339" cy="2607944"/>
          </a:xfrm>
          <a:prstGeom prst="teardrop">
            <a:avLst>
              <a:gd name="adj" fmla="val 91866"/>
            </a:avLst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 descr="Friedrich Wohler, German Chemist - Stock Image - C033/4052 - Science Photo  Library">
            <a:extLst>
              <a:ext uri="{FF2B5EF4-FFF2-40B4-BE49-F238E27FC236}">
                <a16:creationId xmlns="" xmlns:a16="http://schemas.microsoft.com/office/drawing/2014/main" id="{A41FAC03-59A6-4181-8DEE-25AA2204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3705" b="24341"/>
          <a:stretch>
            <a:fillRect/>
          </a:stretch>
        </p:blipFill>
        <p:spPr bwMode="auto">
          <a:xfrm>
            <a:off x="7154853" y="282033"/>
            <a:ext cx="2437800" cy="2322054"/>
          </a:xfrm>
          <a:custGeom>
            <a:avLst/>
            <a:gdLst>
              <a:gd name="connsiteX0" fmla="*/ 1053548 w 2107096"/>
              <a:gd name="connsiteY0" fmla="*/ 0 h 2007052"/>
              <a:gd name="connsiteX1" fmla="*/ 2107096 w 2107096"/>
              <a:gd name="connsiteY1" fmla="*/ 1003526 h 2007052"/>
              <a:gd name="connsiteX2" fmla="*/ 1053548 w 2107096"/>
              <a:gd name="connsiteY2" fmla="*/ 2007052 h 2007052"/>
              <a:gd name="connsiteX3" fmla="*/ 0 w 2107096"/>
              <a:gd name="connsiteY3" fmla="*/ 1003526 h 2007052"/>
              <a:gd name="connsiteX4" fmla="*/ 1053548 w 2107096"/>
              <a:gd name="connsiteY4" fmla="*/ 0 h 20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096" h="2007052">
                <a:moveTo>
                  <a:pt x="1053548" y="0"/>
                </a:moveTo>
                <a:cubicBezTo>
                  <a:pt x="1635406" y="0"/>
                  <a:pt x="2107096" y="449294"/>
                  <a:pt x="2107096" y="1003526"/>
                </a:cubicBezTo>
                <a:cubicBezTo>
                  <a:pt x="2107096" y="1557758"/>
                  <a:pt x="1635406" y="2007052"/>
                  <a:pt x="1053548" y="2007052"/>
                </a:cubicBezTo>
                <a:cubicBezTo>
                  <a:pt x="471690" y="2007052"/>
                  <a:pt x="0" y="1557758"/>
                  <a:pt x="0" y="1003526"/>
                </a:cubicBezTo>
                <a:cubicBezTo>
                  <a:pt x="0" y="449294"/>
                  <a:pt x="471690" y="0"/>
                  <a:pt x="10535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23164CF0-BB42-4C23-A9EE-E8176A247DEE}"/>
              </a:ext>
            </a:extLst>
          </p:cNvPr>
          <p:cNvSpPr txBox="1"/>
          <p:nvPr/>
        </p:nvSpPr>
        <p:spPr>
          <a:xfrm>
            <a:off x="6905762" y="2689779"/>
            <a:ext cx="3455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Friedrich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Wohler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(1800-1882)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F3AEAF34-1254-44C7-8417-C06335B8083A}"/>
              </a:ext>
            </a:extLst>
          </p:cNvPr>
          <p:cNvSpPr txBox="1"/>
          <p:nvPr/>
        </p:nvSpPr>
        <p:spPr>
          <a:xfrm>
            <a:off x="5555160" y="417692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las investigaciones de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Wohler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siguió,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1844, Adolf Kolbe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síntesis de ácido acético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Marcellin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Berthelot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varios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compuestos orgánicos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sintetizados en 1850.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 Vitalismo quedó en el olvido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8A64DB72-B55F-40EB-B537-E2B9C3ACCD98}"/>
              </a:ext>
            </a:extLst>
          </p:cNvPr>
          <p:cNvSpPr txBox="1"/>
          <p:nvPr/>
        </p:nvSpPr>
        <p:spPr>
          <a:xfrm>
            <a:off x="4662547" y="6095096"/>
            <a:ext cx="2702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Adolf Kolbe (1818- 1884)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BA41D0D2-F079-4421-A34B-6E45BE8FFF6C}"/>
              </a:ext>
            </a:extLst>
          </p:cNvPr>
          <p:cNvSpPr txBox="1"/>
          <p:nvPr/>
        </p:nvSpPr>
        <p:spPr>
          <a:xfrm>
            <a:off x="154718" y="3181659"/>
            <a:ext cx="33050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Marcellin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Berthelot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(1827-1907)</a:t>
            </a:r>
          </a:p>
        </p:txBody>
      </p:sp>
      <p:sp>
        <p:nvSpPr>
          <p:cNvPr id="31" name="Diagrama de flujo: conector fuera de página 30">
            <a:extLst>
              <a:ext uri="{FF2B5EF4-FFF2-40B4-BE49-F238E27FC236}">
                <a16:creationId xmlns="" xmlns:a16="http://schemas.microsoft.com/office/drawing/2014/main" id="{377B0ECF-D3ED-4486-9202-4B3E71A72916}"/>
              </a:ext>
            </a:extLst>
          </p:cNvPr>
          <p:cNvSpPr/>
          <p:nvPr/>
        </p:nvSpPr>
        <p:spPr>
          <a:xfrm rot="10800000">
            <a:off x="1418705" y="3492107"/>
            <a:ext cx="1869361" cy="2404170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Diagrama de flujo: conector fuera de página 31">
            <a:extLst>
              <a:ext uri="{FF2B5EF4-FFF2-40B4-BE49-F238E27FC236}">
                <a16:creationId xmlns="" xmlns:a16="http://schemas.microsoft.com/office/drawing/2014/main" id="{4E8A79A9-B26C-4CF2-AC64-27A53B78280C}"/>
              </a:ext>
            </a:extLst>
          </p:cNvPr>
          <p:cNvSpPr/>
          <p:nvPr/>
        </p:nvSpPr>
        <p:spPr>
          <a:xfrm>
            <a:off x="2966192" y="3587551"/>
            <a:ext cx="2274666" cy="2889820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Imagen 32" descr="27 de septiembre: Bicentenario de Adolph... - Efemérides científicas |  Facebook">
            <a:extLst>
              <a:ext uri="{FF2B5EF4-FFF2-40B4-BE49-F238E27FC236}">
                <a16:creationId xmlns="" xmlns:a16="http://schemas.microsoft.com/office/drawing/2014/main" id="{594A4122-2303-4C92-8EAF-E9C30E5A1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r="3094" b="5836"/>
          <a:stretch/>
        </p:blipFill>
        <p:spPr bwMode="auto">
          <a:xfrm>
            <a:off x="3045946" y="3660960"/>
            <a:ext cx="2115158" cy="2743001"/>
          </a:xfrm>
          <a:custGeom>
            <a:avLst/>
            <a:gdLst>
              <a:gd name="connsiteX0" fmla="*/ 0 w 2542463"/>
              <a:gd name="connsiteY0" fmla="*/ 0 h 3297143"/>
              <a:gd name="connsiteX1" fmla="*/ 2542463 w 2542463"/>
              <a:gd name="connsiteY1" fmla="*/ 0 h 3297143"/>
              <a:gd name="connsiteX2" fmla="*/ 2542463 w 2542463"/>
              <a:gd name="connsiteY2" fmla="*/ 2637715 h 3297143"/>
              <a:gd name="connsiteX3" fmla="*/ 1271232 w 2542463"/>
              <a:gd name="connsiteY3" fmla="*/ 3297143 h 3297143"/>
              <a:gd name="connsiteX4" fmla="*/ 0 w 2542463"/>
              <a:gd name="connsiteY4" fmla="*/ 2637715 h 329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463" h="3297143">
                <a:moveTo>
                  <a:pt x="0" y="0"/>
                </a:moveTo>
                <a:lnTo>
                  <a:pt x="2542463" y="0"/>
                </a:lnTo>
                <a:lnTo>
                  <a:pt x="2542463" y="2637715"/>
                </a:lnTo>
                <a:lnTo>
                  <a:pt x="1271232" y="3297143"/>
                </a:lnTo>
                <a:lnTo>
                  <a:pt x="0" y="26377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 descr="Marcellin Berthelot - Wikipedia, la enciclopedia libre">
            <a:extLst>
              <a:ext uri="{FF2B5EF4-FFF2-40B4-BE49-F238E27FC236}">
                <a16:creationId xmlns="" xmlns:a16="http://schemas.microsoft.com/office/drawing/2014/main" id="{A5E30614-E997-462F-8004-1E2BC4462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758" r="6478" b="20582"/>
          <a:stretch/>
        </p:blipFill>
        <p:spPr bwMode="auto">
          <a:xfrm>
            <a:off x="1496178" y="3587551"/>
            <a:ext cx="1714416" cy="2219713"/>
          </a:xfrm>
          <a:custGeom>
            <a:avLst/>
            <a:gdLst>
              <a:gd name="connsiteX0" fmla="*/ 1030382 w 2060763"/>
              <a:gd name="connsiteY0" fmla="*/ 0 h 2668140"/>
              <a:gd name="connsiteX1" fmla="*/ 2060763 w 2060763"/>
              <a:gd name="connsiteY1" fmla="*/ 533628 h 2668140"/>
              <a:gd name="connsiteX2" fmla="*/ 2060763 w 2060763"/>
              <a:gd name="connsiteY2" fmla="*/ 2668140 h 2668140"/>
              <a:gd name="connsiteX3" fmla="*/ 0 w 2060763"/>
              <a:gd name="connsiteY3" fmla="*/ 2668140 h 2668140"/>
              <a:gd name="connsiteX4" fmla="*/ 0 w 2060763"/>
              <a:gd name="connsiteY4" fmla="*/ 533628 h 266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0763" h="2668140">
                <a:moveTo>
                  <a:pt x="1030382" y="0"/>
                </a:moveTo>
                <a:lnTo>
                  <a:pt x="2060763" y="533628"/>
                </a:lnTo>
                <a:lnTo>
                  <a:pt x="2060763" y="2668140"/>
                </a:lnTo>
                <a:lnTo>
                  <a:pt x="0" y="2668140"/>
                </a:lnTo>
                <a:lnTo>
                  <a:pt x="0" y="5336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840AAAD1-44E0-4F73-80D6-8B2197E69564}"/>
              </a:ext>
            </a:extLst>
          </p:cNvPr>
          <p:cNvSpPr/>
          <p:nvPr/>
        </p:nvSpPr>
        <p:spPr>
          <a:xfrm>
            <a:off x="274546" y="419306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XIX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424B1569-CD74-43C3-8691-B1BE55816DAB}"/>
              </a:ext>
            </a:extLst>
          </p:cNvPr>
          <p:cNvSpPr/>
          <p:nvPr/>
        </p:nvSpPr>
        <p:spPr>
          <a:xfrm>
            <a:off x="5422638" y="3315945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XIX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7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CAB1294-59EC-43D4-A6D6-1DF2C58B468B}"/>
              </a:ext>
            </a:extLst>
          </p:cNvPr>
          <p:cNvSpPr/>
          <p:nvPr/>
        </p:nvSpPr>
        <p:spPr>
          <a:xfrm>
            <a:off x="274546" y="1346328"/>
            <a:ext cx="6361044" cy="1351282"/>
          </a:xfrm>
          <a:prstGeom prst="rect">
            <a:avLst/>
          </a:prstGeom>
          <a:solidFill>
            <a:srgbClr val="84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485F3EA-993F-4995-8346-F4904F78B6F9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BE2DC1-FA03-4DBF-A2EB-2D3D6233A60A}"/>
              </a:ext>
            </a:extLst>
          </p:cNvPr>
          <p:cNvSpPr txBox="1"/>
          <p:nvPr/>
        </p:nvSpPr>
        <p:spPr>
          <a:xfrm>
            <a:off x="0" y="99638"/>
            <a:ext cx="7129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6E974255-F850-43D0-BAFF-90FF0C585904}"/>
              </a:ext>
            </a:extLst>
          </p:cNvPr>
          <p:cNvSpPr/>
          <p:nvPr/>
        </p:nvSpPr>
        <p:spPr>
          <a:xfrm>
            <a:off x="5339529" y="3870651"/>
            <a:ext cx="6361044" cy="1170227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Lágrima 3">
            <a:extLst>
              <a:ext uri="{FF2B5EF4-FFF2-40B4-BE49-F238E27FC236}">
                <a16:creationId xmlns="" xmlns:a16="http://schemas.microsoft.com/office/drawing/2014/main" id="{577D7EE7-93E9-471A-860A-AE8021B0B4D6}"/>
              </a:ext>
            </a:extLst>
          </p:cNvPr>
          <p:cNvSpPr/>
          <p:nvPr/>
        </p:nvSpPr>
        <p:spPr>
          <a:xfrm rot="15864550">
            <a:off x="6962754" y="177101"/>
            <a:ext cx="2593339" cy="2696791"/>
          </a:xfrm>
          <a:prstGeom prst="teardrop">
            <a:avLst>
              <a:gd name="adj" fmla="val 91866"/>
            </a:avLst>
          </a:prstGeom>
          <a:solidFill>
            <a:srgbClr val="84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F83E58CC-4519-47DE-9CE3-7C9FCBFE3B42}"/>
              </a:ext>
            </a:extLst>
          </p:cNvPr>
          <p:cNvSpPr txBox="1"/>
          <p:nvPr/>
        </p:nvSpPr>
        <p:spPr>
          <a:xfrm>
            <a:off x="411761" y="156440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división de los alimentos en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azúcares, grasas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que dura hasta nuestros días, fue establecida por primera vez en 1827 por el médico William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Prout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731C578C-736E-4208-AEB8-9A37B6FF83ED}"/>
              </a:ext>
            </a:extLst>
          </p:cNvPr>
          <p:cNvSpPr txBox="1"/>
          <p:nvPr/>
        </p:nvSpPr>
        <p:spPr>
          <a:xfrm>
            <a:off x="5456150" y="396231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Michel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Chevreul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demostró, a través de estudios de saponificación, que las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Lipidos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se componían 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ácidos grasos y glicerina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A9FB67EB-410D-408A-8671-B1282125337E}"/>
              </a:ext>
            </a:extLst>
          </p:cNvPr>
          <p:cNvSpPr/>
          <p:nvPr/>
        </p:nvSpPr>
        <p:spPr>
          <a:xfrm>
            <a:off x="5383886" y="3013226"/>
            <a:ext cx="1407230" cy="6694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XIX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 descr="William Prout - Scientist of the Day - Linda Hall Library">
            <a:extLst>
              <a:ext uri="{FF2B5EF4-FFF2-40B4-BE49-F238E27FC236}">
                <a16:creationId xmlns="" xmlns:a16="http://schemas.microsoft.com/office/drawing/2014/main" id="{67C06988-CC12-468C-9575-8481DA6E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b="20322"/>
          <a:stretch>
            <a:fillRect/>
          </a:stretch>
        </p:blipFill>
        <p:spPr bwMode="auto">
          <a:xfrm>
            <a:off x="7009299" y="353382"/>
            <a:ext cx="2500248" cy="2344228"/>
          </a:xfrm>
          <a:custGeom>
            <a:avLst/>
            <a:gdLst>
              <a:gd name="connsiteX0" fmla="*/ 1250124 w 2500248"/>
              <a:gd name="connsiteY0" fmla="*/ 0 h 2344228"/>
              <a:gd name="connsiteX1" fmla="*/ 2500248 w 2500248"/>
              <a:gd name="connsiteY1" fmla="*/ 1172114 h 2344228"/>
              <a:gd name="connsiteX2" fmla="*/ 1250124 w 2500248"/>
              <a:gd name="connsiteY2" fmla="*/ 2344228 h 2344228"/>
              <a:gd name="connsiteX3" fmla="*/ 0 w 2500248"/>
              <a:gd name="connsiteY3" fmla="*/ 1172114 h 2344228"/>
              <a:gd name="connsiteX4" fmla="*/ 1250124 w 2500248"/>
              <a:gd name="connsiteY4" fmla="*/ 0 h 234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248" h="2344228">
                <a:moveTo>
                  <a:pt x="1250124" y="0"/>
                </a:moveTo>
                <a:cubicBezTo>
                  <a:pt x="1940548" y="0"/>
                  <a:pt x="2500248" y="524773"/>
                  <a:pt x="2500248" y="1172114"/>
                </a:cubicBezTo>
                <a:cubicBezTo>
                  <a:pt x="2500248" y="1819455"/>
                  <a:pt x="1940548" y="2344228"/>
                  <a:pt x="1250124" y="2344228"/>
                </a:cubicBezTo>
                <a:cubicBezTo>
                  <a:pt x="559700" y="2344228"/>
                  <a:pt x="0" y="1819455"/>
                  <a:pt x="0" y="1172114"/>
                </a:cubicBezTo>
                <a:cubicBezTo>
                  <a:pt x="0" y="524773"/>
                  <a:pt x="559700" y="0"/>
                  <a:pt x="12501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ágrima 28">
            <a:extLst>
              <a:ext uri="{FF2B5EF4-FFF2-40B4-BE49-F238E27FC236}">
                <a16:creationId xmlns="" xmlns:a16="http://schemas.microsoft.com/office/drawing/2014/main" id="{0A101C1B-75C1-44B2-B1F7-21AFF4FF42F6}"/>
              </a:ext>
            </a:extLst>
          </p:cNvPr>
          <p:cNvSpPr/>
          <p:nvPr/>
        </p:nvSpPr>
        <p:spPr>
          <a:xfrm rot="192513">
            <a:off x="2409379" y="3351426"/>
            <a:ext cx="2669725" cy="2696791"/>
          </a:xfrm>
          <a:prstGeom prst="teardrop">
            <a:avLst>
              <a:gd name="adj" fmla="val 91866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Imagen 27" descr="Michel Eugene Chevreul, French Chemist - Stock Image - C033/4410 - Science  Photo Library">
            <a:extLst>
              <a:ext uri="{FF2B5EF4-FFF2-40B4-BE49-F238E27FC236}">
                <a16:creationId xmlns="" xmlns:a16="http://schemas.microsoft.com/office/drawing/2014/main" id="{5138DA40-16BE-4321-9076-46027E9C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 b="31647"/>
          <a:stretch>
            <a:fillRect/>
          </a:stretch>
        </p:blipFill>
        <p:spPr bwMode="auto">
          <a:xfrm>
            <a:off x="2523048" y="3497060"/>
            <a:ext cx="2478020" cy="2405522"/>
          </a:xfrm>
          <a:custGeom>
            <a:avLst/>
            <a:gdLst>
              <a:gd name="connsiteX0" fmla="*/ 998715 w 1997430"/>
              <a:gd name="connsiteY0" fmla="*/ 0 h 1938992"/>
              <a:gd name="connsiteX1" fmla="*/ 1997430 w 1997430"/>
              <a:gd name="connsiteY1" fmla="*/ 969496 h 1938992"/>
              <a:gd name="connsiteX2" fmla="*/ 998715 w 1997430"/>
              <a:gd name="connsiteY2" fmla="*/ 1938992 h 1938992"/>
              <a:gd name="connsiteX3" fmla="*/ 0 w 1997430"/>
              <a:gd name="connsiteY3" fmla="*/ 969496 h 1938992"/>
              <a:gd name="connsiteX4" fmla="*/ 998715 w 1997430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430" h="1938992">
                <a:moveTo>
                  <a:pt x="998715" y="0"/>
                </a:moveTo>
                <a:cubicBezTo>
                  <a:pt x="1550290" y="0"/>
                  <a:pt x="1997430" y="434058"/>
                  <a:pt x="1997430" y="969496"/>
                </a:cubicBezTo>
                <a:cubicBezTo>
                  <a:pt x="1997430" y="1504934"/>
                  <a:pt x="1550290" y="1938992"/>
                  <a:pt x="998715" y="1938992"/>
                </a:cubicBezTo>
                <a:cubicBezTo>
                  <a:pt x="447140" y="1938992"/>
                  <a:pt x="0" y="1504934"/>
                  <a:pt x="0" y="969496"/>
                </a:cubicBezTo>
                <a:cubicBezTo>
                  <a:pt x="0" y="434058"/>
                  <a:pt x="447140" y="0"/>
                  <a:pt x="99871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31447B1E-8EA4-4E14-82D1-2ED5D13714B5}"/>
              </a:ext>
            </a:extLst>
          </p:cNvPr>
          <p:cNvSpPr txBox="1"/>
          <p:nvPr/>
        </p:nvSpPr>
        <p:spPr>
          <a:xfrm>
            <a:off x="7449733" y="2777733"/>
            <a:ext cx="1947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William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Prout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BE29E965-E82A-404D-B822-86C947155CCE}"/>
              </a:ext>
            </a:extLst>
          </p:cNvPr>
          <p:cNvSpPr txBox="1"/>
          <p:nvPr/>
        </p:nvSpPr>
        <p:spPr>
          <a:xfrm>
            <a:off x="2244616" y="6025936"/>
            <a:ext cx="3297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Michel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Chevreul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(1786-1889)</a:t>
            </a:r>
          </a:p>
        </p:txBody>
      </p:sp>
    </p:spTree>
    <p:extLst>
      <p:ext uri="{BB962C8B-B14F-4D97-AF65-F5344CB8AC3E}">
        <p14:creationId xmlns:p14="http://schemas.microsoft.com/office/powerpoint/2010/main" val="254512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CAB1294-59EC-43D4-A6D6-1DF2C58B468B}"/>
              </a:ext>
            </a:extLst>
          </p:cNvPr>
          <p:cNvSpPr/>
          <p:nvPr/>
        </p:nvSpPr>
        <p:spPr>
          <a:xfrm>
            <a:off x="274546" y="1056571"/>
            <a:ext cx="6361044" cy="1938992"/>
          </a:xfrm>
          <a:prstGeom prst="rect">
            <a:avLst/>
          </a:prstGeom>
          <a:solidFill>
            <a:srgbClr val="98C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485F3EA-993F-4995-8346-F4904F78B6F9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BE2DC1-FA03-4DBF-A2EB-2D3D6233A60A}"/>
              </a:ext>
            </a:extLst>
          </p:cNvPr>
          <p:cNvSpPr txBox="1"/>
          <p:nvPr/>
        </p:nvSpPr>
        <p:spPr>
          <a:xfrm>
            <a:off x="8450907" y="6477371"/>
            <a:ext cx="355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6E974255-F850-43D0-BAFF-90FF0C585904}"/>
              </a:ext>
            </a:extLst>
          </p:cNvPr>
          <p:cNvSpPr/>
          <p:nvPr/>
        </p:nvSpPr>
        <p:spPr>
          <a:xfrm>
            <a:off x="5285007" y="4392655"/>
            <a:ext cx="6361044" cy="1837549"/>
          </a:xfrm>
          <a:prstGeom prst="rect">
            <a:avLst/>
          </a:prstGeom>
          <a:solidFill>
            <a:srgbClr val="CB1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E1946F46-193D-4C7E-B257-BDB223553B77}"/>
              </a:ext>
            </a:extLst>
          </p:cNvPr>
          <p:cNvSpPr/>
          <p:nvPr/>
        </p:nvSpPr>
        <p:spPr>
          <a:xfrm>
            <a:off x="274546" y="419306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XIX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A9FB67EB-410D-408A-8671-B1282125337E}"/>
              </a:ext>
            </a:extLst>
          </p:cNvPr>
          <p:cNvSpPr/>
          <p:nvPr/>
        </p:nvSpPr>
        <p:spPr>
          <a:xfrm>
            <a:off x="5285007" y="3781387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XIX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ágrima 28">
            <a:extLst>
              <a:ext uri="{FF2B5EF4-FFF2-40B4-BE49-F238E27FC236}">
                <a16:creationId xmlns="" xmlns:a16="http://schemas.microsoft.com/office/drawing/2014/main" id="{0A101C1B-75C1-44B2-B1F7-21AFF4FF42F6}"/>
              </a:ext>
            </a:extLst>
          </p:cNvPr>
          <p:cNvSpPr/>
          <p:nvPr/>
        </p:nvSpPr>
        <p:spPr>
          <a:xfrm rot="192513">
            <a:off x="2407548" y="3578424"/>
            <a:ext cx="2669725" cy="2649717"/>
          </a:xfrm>
          <a:prstGeom prst="teardrop">
            <a:avLst>
              <a:gd name="adj" fmla="val 91866"/>
            </a:avLst>
          </a:prstGeom>
          <a:solidFill>
            <a:srgbClr val="CB1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28CA5523-9D0D-49EF-9495-1D11A8D922AD}"/>
              </a:ext>
            </a:extLst>
          </p:cNvPr>
          <p:cNvSpPr txBox="1"/>
          <p:nvPr/>
        </p:nvSpPr>
        <p:spPr>
          <a:xfrm>
            <a:off x="407068" y="130483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Emil Fischer, revoluciono la investigación </a:t>
            </a:r>
            <a:r>
              <a:rPr lang="es-ES" sz="2000" b="1" dirty="0"/>
              <a:t>relativa a las estructuras de </a:t>
            </a:r>
            <a:r>
              <a:rPr lang="es-ES" sz="2000" dirty="0"/>
              <a:t>carbohidratos, </a:t>
            </a:r>
            <a:r>
              <a:rPr lang="es-ES" sz="2000" dirty="0" err="1"/>
              <a:t>lipidos</a:t>
            </a:r>
            <a:r>
              <a:rPr lang="es-ES" sz="2000" dirty="0"/>
              <a:t> y proteínas. Recibió el premio Nóbel de Química en 1902. </a:t>
            </a:r>
            <a:endParaRPr lang="es-MX" sz="2000" dirty="0"/>
          </a:p>
        </p:txBody>
      </p:sp>
      <p:sp>
        <p:nvSpPr>
          <p:cNvPr id="27" name="Diagrama de flujo: conector fuera de página 26">
            <a:extLst>
              <a:ext uri="{FF2B5EF4-FFF2-40B4-BE49-F238E27FC236}">
                <a16:creationId xmlns="" xmlns:a16="http://schemas.microsoft.com/office/drawing/2014/main" id="{41325BCC-3006-4087-BE55-0F9A94797C24}"/>
              </a:ext>
            </a:extLst>
          </p:cNvPr>
          <p:cNvSpPr/>
          <p:nvPr/>
        </p:nvSpPr>
        <p:spPr>
          <a:xfrm>
            <a:off x="6906994" y="150003"/>
            <a:ext cx="2329771" cy="3128823"/>
          </a:xfrm>
          <a:prstGeom prst="flowChartOffpageConnector">
            <a:avLst/>
          </a:prstGeom>
          <a:solidFill>
            <a:srgbClr val="98C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Imagen 23" descr="Hermann Emil Fischer - Wikipedia, la enciclopedia libre">
            <a:extLst>
              <a:ext uri="{FF2B5EF4-FFF2-40B4-BE49-F238E27FC236}">
                <a16:creationId xmlns="" xmlns:a16="http://schemas.microsoft.com/office/drawing/2014/main" id="{E553AAA6-E78B-455B-BF3A-DFA62D3E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r="1049" b="1984"/>
          <a:stretch>
            <a:fillRect/>
          </a:stretch>
        </p:blipFill>
        <p:spPr bwMode="auto">
          <a:xfrm>
            <a:off x="6986506" y="236834"/>
            <a:ext cx="2145531" cy="2917184"/>
          </a:xfrm>
          <a:custGeom>
            <a:avLst/>
            <a:gdLst>
              <a:gd name="connsiteX0" fmla="*/ 0 w 2347775"/>
              <a:gd name="connsiteY0" fmla="*/ 0 h 3192167"/>
              <a:gd name="connsiteX1" fmla="*/ 2347775 w 2347775"/>
              <a:gd name="connsiteY1" fmla="*/ 0 h 3192167"/>
              <a:gd name="connsiteX2" fmla="*/ 2347775 w 2347775"/>
              <a:gd name="connsiteY2" fmla="*/ 2553734 h 3192167"/>
              <a:gd name="connsiteX3" fmla="*/ 1173888 w 2347775"/>
              <a:gd name="connsiteY3" fmla="*/ 3192167 h 3192167"/>
              <a:gd name="connsiteX4" fmla="*/ 0 w 2347775"/>
              <a:gd name="connsiteY4" fmla="*/ 2553734 h 319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775" h="3192167">
                <a:moveTo>
                  <a:pt x="0" y="0"/>
                </a:moveTo>
                <a:lnTo>
                  <a:pt x="2347775" y="0"/>
                </a:lnTo>
                <a:lnTo>
                  <a:pt x="2347775" y="2553734"/>
                </a:lnTo>
                <a:lnTo>
                  <a:pt x="1173888" y="3192167"/>
                </a:lnTo>
                <a:lnTo>
                  <a:pt x="0" y="2553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1341C416-9E0F-4DA5-B08E-B0288E7C1F07}"/>
              </a:ext>
            </a:extLst>
          </p:cNvPr>
          <p:cNvSpPr txBox="1"/>
          <p:nvPr/>
        </p:nvSpPr>
        <p:spPr>
          <a:xfrm>
            <a:off x="6787724" y="3281742"/>
            <a:ext cx="2816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Emil Fischer (1852-1919)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E53A97B3-F068-456A-AED9-B6385A05AF5D}"/>
              </a:ext>
            </a:extLst>
          </p:cNvPr>
          <p:cNvSpPr txBox="1"/>
          <p:nvPr/>
        </p:nvSpPr>
        <p:spPr>
          <a:xfrm>
            <a:off x="5417529" y="473368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1868, Friedrich Miescher descubrió la presencia de </a:t>
            </a:r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</a:t>
            </a:r>
            <a:r>
              <a:rPr lang="es-MX" sz="18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nucleíco</a:t>
            </a:r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núcleos de las células del pus obtenido de vendajes quirúrgicos desechados. </a:t>
            </a:r>
          </a:p>
        </p:txBody>
      </p:sp>
      <p:pic>
        <p:nvPicPr>
          <p:cNvPr id="34" name="Imagen 33" descr="Friedrich Miescher - Wikipedia, la enciclopedia libre">
            <a:extLst>
              <a:ext uri="{FF2B5EF4-FFF2-40B4-BE49-F238E27FC236}">
                <a16:creationId xmlns="" xmlns:a16="http://schemas.microsoft.com/office/drawing/2014/main" id="{4326C5B5-E513-4184-A72B-D3D1BE35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t="4794" r="253" b="26353"/>
          <a:stretch>
            <a:fillRect/>
          </a:stretch>
        </p:blipFill>
        <p:spPr bwMode="auto">
          <a:xfrm>
            <a:off x="2518553" y="3781387"/>
            <a:ext cx="2447714" cy="2317175"/>
          </a:xfrm>
          <a:custGeom>
            <a:avLst/>
            <a:gdLst>
              <a:gd name="connsiteX0" fmla="*/ 946666 w 1893332"/>
              <a:gd name="connsiteY0" fmla="*/ 0 h 1792358"/>
              <a:gd name="connsiteX1" fmla="*/ 1893332 w 1893332"/>
              <a:gd name="connsiteY1" fmla="*/ 896179 h 1792358"/>
              <a:gd name="connsiteX2" fmla="*/ 946666 w 1893332"/>
              <a:gd name="connsiteY2" fmla="*/ 1792358 h 1792358"/>
              <a:gd name="connsiteX3" fmla="*/ 0 w 1893332"/>
              <a:gd name="connsiteY3" fmla="*/ 896179 h 1792358"/>
              <a:gd name="connsiteX4" fmla="*/ 946666 w 1893332"/>
              <a:gd name="connsiteY4" fmla="*/ 0 h 179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332" h="1792358">
                <a:moveTo>
                  <a:pt x="946666" y="0"/>
                </a:moveTo>
                <a:cubicBezTo>
                  <a:pt x="1469495" y="0"/>
                  <a:pt x="1893332" y="401233"/>
                  <a:pt x="1893332" y="896179"/>
                </a:cubicBezTo>
                <a:cubicBezTo>
                  <a:pt x="1893332" y="1391125"/>
                  <a:pt x="1469495" y="1792358"/>
                  <a:pt x="946666" y="1792358"/>
                </a:cubicBezTo>
                <a:cubicBezTo>
                  <a:pt x="423837" y="1792358"/>
                  <a:pt x="0" y="1391125"/>
                  <a:pt x="0" y="896179"/>
                </a:cubicBezTo>
                <a:cubicBezTo>
                  <a:pt x="0" y="401233"/>
                  <a:pt x="423837" y="0"/>
                  <a:pt x="946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658DB78B-4734-4B3D-8767-348FA2A7761B}"/>
              </a:ext>
            </a:extLst>
          </p:cNvPr>
          <p:cNvSpPr txBox="1"/>
          <p:nvPr/>
        </p:nvSpPr>
        <p:spPr>
          <a:xfrm>
            <a:off x="2095326" y="6272480"/>
            <a:ext cx="3381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Friedrich Miescher (1844-1895) </a:t>
            </a:r>
          </a:p>
        </p:txBody>
      </p:sp>
    </p:spTree>
    <p:extLst>
      <p:ext uri="{BB962C8B-B14F-4D97-AF65-F5344CB8AC3E}">
        <p14:creationId xmlns:p14="http://schemas.microsoft.com/office/powerpoint/2010/main" val="222660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FB9E6D0-67C8-46DD-B4DF-D6F1E27C3B1F}"/>
              </a:ext>
            </a:extLst>
          </p:cNvPr>
          <p:cNvSpPr/>
          <p:nvPr/>
        </p:nvSpPr>
        <p:spPr>
          <a:xfrm>
            <a:off x="5575416" y="4121022"/>
            <a:ext cx="6361044" cy="1938992"/>
          </a:xfrm>
          <a:prstGeom prst="rect">
            <a:avLst/>
          </a:prstGeom>
          <a:solidFill>
            <a:srgbClr val="BB6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CEB9CF5-AA0F-4EC0-8EB3-5624966BF6B8}"/>
              </a:ext>
            </a:extLst>
          </p:cNvPr>
          <p:cNvSpPr/>
          <p:nvPr/>
        </p:nvSpPr>
        <p:spPr>
          <a:xfrm>
            <a:off x="274546" y="962294"/>
            <a:ext cx="5026324" cy="1938992"/>
          </a:xfrm>
          <a:prstGeom prst="rect">
            <a:avLst/>
          </a:prstGeom>
          <a:solidFill>
            <a:srgbClr val="669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A3C69386-03DF-43D3-90A5-0F194F7E984E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6361256-AB51-4BE6-9F23-CE57E71ACEC5}"/>
              </a:ext>
            </a:extLst>
          </p:cNvPr>
          <p:cNvSpPr txBox="1"/>
          <p:nvPr/>
        </p:nvSpPr>
        <p:spPr>
          <a:xfrm>
            <a:off x="8450907" y="6477371"/>
            <a:ext cx="355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8A4A6B07-3510-4653-8ED7-B40B4886A424}"/>
              </a:ext>
            </a:extLst>
          </p:cNvPr>
          <p:cNvSpPr/>
          <p:nvPr/>
        </p:nvSpPr>
        <p:spPr>
          <a:xfrm>
            <a:off x="274546" y="359892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0175C6CB-08F8-49B6-B117-18EB0FC179DB}"/>
              </a:ext>
            </a:extLst>
          </p:cNvPr>
          <p:cNvSpPr txBox="1"/>
          <p:nvPr/>
        </p:nvSpPr>
        <p:spPr>
          <a:xfrm>
            <a:off x="334181" y="1211350"/>
            <a:ext cx="49070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Frederick Hopkins y sus colaboradores señalaron la existencia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enfermedades causadas por deficiencias nutritivas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trella: 7 puntas 4">
            <a:extLst>
              <a:ext uri="{FF2B5EF4-FFF2-40B4-BE49-F238E27FC236}">
                <a16:creationId xmlns="" xmlns:a16="http://schemas.microsoft.com/office/drawing/2014/main" id="{8519DC93-1EC7-42A4-A3E2-5CDC960110CE}"/>
              </a:ext>
            </a:extLst>
          </p:cNvPr>
          <p:cNvSpPr/>
          <p:nvPr/>
        </p:nvSpPr>
        <p:spPr>
          <a:xfrm>
            <a:off x="5836260" y="251791"/>
            <a:ext cx="2614647" cy="2387902"/>
          </a:xfrm>
          <a:prstGeom prst="star7">
            <a:avLst/>
          </a:prstGeom>
          <a:solidFill>
            <a:srgbClr val="669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 descr="Sir Frederick Hopkins | Meredith frampton, Meredith, National portrait  gallery">
            <a:extLst>
              <a:ext uri="{FF2B5EF4-FFF2-40B4-BE49-F238E27FC236}">
                <a16:creationId xmlns="" xmlns:a16="http://schemas.microsoft.com/office/drawing/2014/main" id="{7F540E2B-C5A1-4815-BFFE-C6C96ECC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1" t="2442" r="10258" b="34630"/>
          <a:stretch>
            <a:fillRect/>
          </a:stretch>
        </p:blipFill>
        <p:spPr bwMode="auto">
          <a:xfrm>
            <a:off x="5992458" y="356697"/>
            <a:ext cx="2302250" cy="2178092"/>
          </a:xfrm>
          <a:custGeom>
            <a:avLst/>
            <a:gdLst>
              <a:gd name="connsiteX0" fmla="*/ 1582745 w 3165490"/>
              <a:gd name="connsiteY0" fmla="*/ 0 h 3073010"/>
              <a:gd name="connsiteX1" fmla="*/ 2070190 w 3165490"/>
              <a:gd name="connsiteY1" fmla="*/ 608648 h 3073010"/>
              <a:gd name="connsiteX2" fmla="*/ 2852003 w 3165490"/>
              <a:gd name="connsiteY2" fmla="*/ 608647 h 3073010"/>
              <a:gd name="connsiteX3" fmla="*/ 2678036 w 3165490"/>
              <a:gd name="connsiteY3" fmla="*/ 1367619 h 3073010"/>
              <a:gd name="connsiteX4" fmla="*/ 3165490 w 3165490"/>
              <a:gd name="connsiteY4" fmla="*/ 1976263 h 3073010"/>
              <a:gd name="connsiteX5" fmla="*/ 2461097 w 3165490"/>
              <a:gd name="connsiteY5" fmla="*/ 2314037 h 3073010"/>
              <a:gd name="connsiteX6" fmla="*/ 2287125 w 3165490"/>
              <a:gd name="connsiteY6" fmla="*/ 3073010 h 3073010"/>
              <a:gd name="connsiteX7" fmla="*/ 1582745 w 3165490"/>
              <a:gd name="connsiteY7" fmla="*/ 2735232 h 3073010"/>
              <a:gd name="connsiteX8" fmla="*/ 878365 w 3165490"/>
              <a:gd name="connsiteY8" fmla="*/ 3073010 h 3073010"/>
              <a:gd name="connsiteX9" fmla="*/ 704393 w 3165490"/>
              <a:gd name="connsiteY9" fmla="*/ 2314037 h 3073010"/>
              <a:gd name="connsiteX10" fmla="*/ 0 w 3165490"/>
              <a:gd name="connsiteY10" fmla="*/ 1976263 h 3073010"/>
              <a:gd name="connsiteX11" fmla="*/ 487454 w 3165490"/>
              <a:gd name="connsiteY11" fmla="*/ 1367619 h 3073010"/>
              <a:gd name="connsiteX12" fmla="*/ 313487 w 3165490"/>
              <a:gd name="connsiteY12" fmla="*/ 608647 h 3073010"/>
              <a:gd name="connsiteX13" fmla="*/ 1095300 w 3165490"/>
              <a:gd name="connsiteY13" fmla="*/ 608648 h 307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5490" h="3073010">
                <a:moveTo>
                  <a:pt x="1582745" y="0"/>
                </a:moveTo>
                <a:lnTo>
                  <a:pt x="2070190" y="608648"/>
                </a:lnTo>
                <a:lnTo>
                  <a:pt x="2852003" y="608647"/>
                </a:lnTo>
                <a:lnTo>
                  <a:pt x="2678036" y="1367619"/>
                </a:lnTo>
                <a:lnTo>
                  <a:pt x="3165490" y="1976263"/>
                </a:lnTo>
                <a:lnTo>
                  <a:pt x="2461097" y="2314037"/>
                </a:lnTo>
                <a:lnTo>
                  <a:pt x="2287125" y="3073010"/>
                </a:lnTo>
                <a:lnTo>
                  <a:pt x="1582745" y="2735232"/>
                </a:lnTo>
                <a:lnTo>
                  <a:pt x="878365" y="3073010"/>
                </a:lnTo>
                <a:lnTo>
                  <a:pt x="704393" y="2314037"/>
                </a:lnTo>
                <a:lnTo>
                  <a:pt x="0" y="1976263"/>
                </a:lnTo>
                <a:lnTo>
                  <a:pt x="487454" y="1367619"/>
                </a:lnTo>
                <a:lnTo>
                  <a:pt x="313487" y="608647"/>
                </a:lnTo>
                <a:lnTo>
                  <a:pt x="1095300" y="6086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871F8475-997E-427A-A2EA-FF975009C118}"/>
              </a:ext>
            </a:extLst>
          </p:cNvPr>
          <p:cNvSpPr txBox="1"/>
          <p:nvPr/>
        </p:nvSpPr>
        <p:spPr>
          <a:xfrm>
            <a:off x="5575416" y="2625090"/>
            <a:ext cx="3559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Frederick Hopkins (1861-1947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A96FE1E0-1323-4138-AAE8-8667427E4C2B}"/>
              </a:ext>
            </a:extLst>
          </p:cNvPr>
          <p:cNvSpPr/>
          <p:nvPr/>
        </p:nvSpPr>
        <p:spPr>
          <a:xfrm>
            <a:off x="5575416" y="3519224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6D164179-7B89-4054-9842-B5B6A556BBBB}"/>
              </a:ext>
            </a:extLst>
          </p:cNvPr>
          <p:cNvSpPr txBox="1"/>
          <p:nvPr/>
        </p:nvSpPr>
        <p:spPr>
          <a:xfrm>
            <a:off x="5836260" y="427491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 </a:t>
            </a:r>
            <a:r>
              <a:rPr lang="es-ES" sz="2400" b="1" dirty="0"/>
              <a:t>pelagra, el escorbuto, el raquitismo y el beriberi </a:t>
            </a:r>
            <a:r>
              <a:rPr lang="es-ES" sz="2400" dirty="0"/>
              <a:t>fueron gradualmente admitidas como enfermedades nutritivo-deficientes.</a:t>
            </a:r>
            <a:endParaRPr lang="es-MX" sz="2400" dirty="0"/>
          </a:p>
        </p:txBody>
      </p:sp>
      <p:sp>
        <p:nvSpPr>
          <p:cNvPr id="30" name="Lágrima 29">
            <a:extLst>
              <a:ext uri="{FF2B5EF4-FFF2-40B4-BE49-F238E27FC236}">
                <a16:creationId xmlns="" xmlns:a16="http://schemas.microsoft.com/office/drawing/2014/main" id="{390ABBB6-FDB4-4865-A28B-845FC579D2C9}"/>
              </a:ext>
            </a:extLst>
          </p:cNvPr>
          <p:cNvSpPr/>
          <p:nvPr/>
        </p:nvSpPr>
        <p:spPr>
          <a:xfrm>
            <a:off x="2925349" y="3429000"/>
            <a:ext cx="2404029" cy="2398834"/>
          </a:xfrm>
          <a:prstGeom prst="teardrop">
            <a:avLst>
              <a:gd name="adj" fmla="val 92869"/>
            </a:avLst>
          </a:prstGeom>
          <a:solidFill>
            <a:srgbClr val="BB6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2E75B6"/>
              </a:solidFill>
            </a:endParaRPr>
          </a:p>
        </p:txBody>
      </p:sp>
      <p:pic>
        <p:nvPicPr>
          <p:cNvPr id="29" name="Imagen 28" descr="Casimir Funk - Intelecto Hebreo">
            <a:extLst>
              <a:ext uri="{FF2B5EF4-FFF2-40B4-BE49-F238E27FC236}">
                <a16:creationId xmlns="" xmlns:a16="http://schemas.microsoft.com/office/drawing/2014/main" id="{CC17B539-3AD7-4F6C-A14B-B9BB770B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r="4190"/>
          <a:stretch>
            <a:fillRect/>
          </a:stretch>
        </p:blipFill>
        <p:spPr bwMode="auto">
          <a:xfrm>
            <a:off x="3011856" y="3496030"/>
            <a:ext cx="2237024" cy="2258920"/>
          </a:xfrm>
          <a:custGeom>
            <a:avLst/>
            <a:gdLst>
              <a:gd name="connsiteX0" fmla="*/ 1158761 w 2317522"/>
              <a:gd name="connsiteY0" fmla="*/ 0 h 2340206"/>
              <a:gd name="connsiteX1" fmla="*/ 2317522 w 2317522"/>
              <a:gd name="connsiteY1" fmla="*/ 1170103 h 2340206"/>
              <a:gd name="connsiteX2" fmla="*/ 1158761 w 2317522"/>
              <a:gd name="connsiteY2" fmla="*/ 2340206 h 2340206"/>
              <a:gd name="connsiteX3" fmla="*/ 0 w 2317522"/>
              <a:gd name="connsiteY3" fmla="*/ 1170103 h 2340206"/>
              <a:gd name="connsiteX4" fmla="*/ 1158761 w 2317522"/>
              <a:gd name="connsiteY4" fmla="*/ 0 h 234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522" h="2340206">
                <a:moveTo>
                  <a:pt x="1158761" y="0"/>
                </a:moveTo>
                <a:cubicBezTo>
                  <a:pt x="1798727" y="0"/>
                  <a:pt x="2317522" y="523873"/>
                  <a:pt x="2317522" y="1170103"/>
                </a:cubicBezTo>
                <a:cubicBezTo>
                  <a:pt x="2317522" y="1816333"/>
                  <a:pt x="1798727" y="2340206"/>
                  <a:pt x="1158761" y="2340206"/>
                </a:cubicBezTo>
                <a:cubicBezTo>
                  <a:pt x="518795" y="2340206"/>
                  <a:pt x="0" y="1816333"/>
                  <a:pt x="0" y="1170103"/>
                </a:cubicBezTo>
                <a:cubicBezTo>
                  <a:pt x="0" y="523873"/>
                  <a:pt x="518795" y="0"/>
                  <a:pt x="11587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A2901F36-66A8-4519-9A87-145B8BAE32F0}"/>
              </a:ext>
            </a:extLst>
          </p:cNvPr>
          <p:cNvSpPr txBox="1"/>
          <p:nvPr/>
        </p:nvSpPr>
        <p:spPr>
          <a:xfrm>
            <a:off x="3328556" y="5821979"/>
            <a:ext cx="1920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Casimir Funk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2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07E4CA0D-091B-4A49-B96C-56D338ABA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CAB1294-59EC-43D4-A6D6-1DF2C58B468B}"/>
              </a:ext>
            </a:extLst>
          </p:cNvPr>
          <p:cNvSpPr/>
          <p:nvPr/>
        </p:nvSpPr>
        <p:spPr>
          <a:xfrm>
            <a:off x="274546" y="1056571"/>
            <a:ext cx="6361044" cy="1938992"/>
          </a:xfrm>
          <a:prstGeom prst="rect">
            <a:avLst/>
          </a:prstGeom>
          <a:solidFill>
            <a:srgbClr val="9C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CEB9CF5-AA0F-4EC0-8EB3-5624966BF6B8}"/>
              </a:ext>
            </a:extLst>
          </p:cNvPr>
          <p:cNvSpPr/>
          <p:nvPr/>
        </p:nvSpPr>
        <p:spPr>
          <a:xfrm>
            <a:off x="5221356" y="4226522"/>
            <a:ext cx="6691546" cy="1938992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37B0542-A4F7-48D2-9A00-38E322AED078}"/>
              </a:ext>
            </a:extLst>
          </p:cNvPr>
          <p:cNvSpPr txBox="1"/>
          <p:nvPr/>
        </p:nvSpPr>
        <p:spPr>
          <a:xfrm>
            <a:off x="181780" y="6477371"/>
            <a:ext cx="199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EDE9BF0-5834-4ABE-BB98-054EBE4FAC65}"/>
              </a:ext>
            </a:extLst>
          </p:cNvPr>
          <p:cNvSpPr txBox="1"/>
          <p:nvPr/>
        </p:nvSpPr>
        <p:spPr>
          <a:xfrm>
            <a:off x="8450907" y="6477371"/>
            <a:ext cx="355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834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HISTÓRICO DE LA BIOQUÍMICA</a:t>
            </a:r>
            <a:endParaRPr lang="es-MX" sz="1200" dirty="0">
              <a:solidFill>
                <a:srgbClr val="3834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D1AC76DA-FCA0-46CE-A088-E8AA07FC9E92}"/>
              </a:ext>
            </a:extLst>
          </p:cNvPr>
          <p:cNvSpPr txBox="1"/>
          <p:nvPr/>
        </p:nvSpPr>
        <p:spPr>
          <a:xfrm>
            <a:off x="407068" y="128740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investigaciones de Buchner sobre fermentaciones, estimularon otras investigaciones, resultando la determinación de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ruta bioquímica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completa desde glucógeno hasta ácido láctico.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exágono 1">
            <a:extLst>
              <a:ext uri="{FF2B5EF4-FFF2-40B4-BE49-F238E27FC236}">
                <a16:creationId xmlns="" xmlns:a16="http://schemas.microsoft.com/office/drawing/2014/main" id="{744B4122-6769-40D6-8ED8-60290FBACC15}"/>
              </a:ext>
            </a:extLst>
          </p:cNvPr>
          <p:cNvSpPr/>
          <p:nvPr/>
        </p:nvSpPr>
        <p:spPr>
          <a:xfrm rot="1610003">
            <a:off x="7083006" y="347923"/>
            <a:ext cx="2376851" cy="2155958"/>
          </a:xfrm>
          <a:prstGeom prst="hexagon">
            <a:avLst/>
          </a:prstGeom>
          <a:solidFill>
            <a:srgbClr val="9C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 descr="Eduard Buchner - Biography, Facts and Pictures">
            <a:extLst>
              <a:ext uri="{FF2B5EF4-FFF2-40B4-BE49-F238E27FC236}">
                <a16:creationId xmlns="" xmlns:a16="http://schemas.microsoft.com/office/drawing/2014/main" id="{D706E39F-EFDF-46DB-8E53-FFD5300A2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8852" r="53877" b="1002"/>
          <a:stretch/>
        </p:blipFill>
        <p:spPr bwMode="auto">
          <a:xfrm flipH="1">
            <a:off x="7276011" y="296171"/>
            <a:ext cx="1990840" cy="2259462"/>
          </a:xfrm>
          <a:custGeom>
            <a:avLst/>
            <a:gdLst>
              <a:gd name="connsiteX0" fmla="*/ 1202867 w 2271866"/>
              <a:gd name="connsiteY0" fmla="*/ 0 h 2721690"/>
              <a:gd name="connsiteX1" fmla="*/ 0 w 2271866"/>
              <a:gd name="connsiteY1" fmla="*/ 608492 h 2721690"/>
              <a:gd name="connsiteX2" fmla="*/ 6199 w 2271866"/>
              <a:gd name="connsiteY2" fmla="*/ 1932341 h 2721690"/>
              <a:gd name="connsiteX3" fmla="*/ 1068999 w 2271866"/>
              <a:gd name="connsiteY3" fmla="*/ 2721690 h 2721690"/>
              <a:gd name="connsiteX4" fmla="*/ 2271866 w 2271866"/>
              <a:gd name="connsiteY4" fmla="*/ 2113198 h 2721690"/>
              <a:gd name="connsiteX5" fmla="*/ 2265667 w 2271866"/>
              <a:gd name="connsiteY5" fmla="*/ 789349 h 272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866" h="2721690">
                <a:moveTo>
                  <a:pt x="1202867" y="0"/>
                </a:moveTo>
                <a:lnTo>
                  <a:pt x="0" y="608492"/>
                </a:lnTo>
                <a:lnTo>
                  <a:pt x="6199" y="1932341"/>
                </a:lnTo>
                <a:lnTo>
                  <a:pt x="1068999" y="2721690"/>
                </a:lnTo>
                <a:lnTo>
                  <a:pt x="2271866" y="2113198"/>
                </a:lnTo>
                <a:lnTo>
                  <a:pt x="2265667" y="7893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567DAFF0-D94C-4D0E-855B-13A120340DAD}"/>
              </a:ext>
            </a:extLst>
          </p:cNvPr>
          <p:cNvSpPr txBox="1"/>
          <p:nvPr/>
        </p:nvSpPr>
        <p:spPr>
          <a:xfrm>
            <a:off x="6867272" y="2667138"/>
            <a:ext cx="3167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Eduard Buchner (1860-1917)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9A73EDBF-2178-427A-BB14-466C131C01E0}"/>
              </a:ext>
            </a:extLst>
          </p:cNvPr>
          <p:cNvSpPr/>
          <p:nvPr/>
        </p:nvSpPr>
        <p:spPr>
          <a:xfrm>
            <a:off x="274546" y="359892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2F31D68C-12F6-4A0A-879D-F58E77526351}"/>
              </a:ext>
            </a:extLst>
          </p:cNvPr>
          <p:cNvSpPr/>
          <p:nvPr/>
        </p:nvSpPr>
        <p:spPr>
          <a:xfrm>
            <a:off x="5221356" y="3610221"/>
            <a:ext cx="1407230" cy="431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SIGLO XX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3B6C32A7-42DB-4BCC-82EE-AC13D95A053D}"/>
              </a:ext>
            </a:extLst>
          </p:cNvPr>
          <p:cNvSpPr txBox="1"/>
          <p:nvPr/>
        </p:nvSpPr>
        <p:spPr>
          <a:xfrm>
            <a:off x="5451504" y="447799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Los trabajos de </a:t>
            </a:r>
            <a:r>
              <a:rPr lang="es-MX" sz="2000" b="1" dirty="0"/>
              <a:t>Adolf Krebs </a:t>
            </a:r>
            <a:r>
              <a:rPr lang="es-MX" sz="2000" dirty="0"/>
              <a:t>sobre el </a:t>
            </a:r>
            <a:r>
              <a:rPr lang="es-MX" sz="2000" b="1" dirty="0"/>
              <a:t>metabolismo oxidativo de carbohidratos</a:t>
            </a:r>
            <a:r>
              <a:rPr lang="es-MX" sz="2000" dirty="0"/>
              <a:t> los continuaron y desarrollaron en otras áreas del metabolismo intermediario, realizados por otros investigadores. </a:t>
            </a:r>
          </a:p>
        </p:txBody>
      </p:sp>
      <p:sp>
        <p:nvSpPr>
          <p:cNvPr id="24" name="Lágrima 23">
            <a:extLst>
              <a:ext uri="{FF2B5EF4-FFF2-40B4-BE49-F238E27FC236}">
                <a16:creationId xmlns="" xmlns:a16="http://schemas.microsoft.com/office/drawing/2014/main" id="{9C64AB2C-0687-45DC-8A61-D20D27301135}"/>
              </a:ext>
            </a:extLst>
          </p:cNvPr>
          <p:cNvSpPr/>
          <p:nvPr/>
        </p:nvSpPr>
        <p:spPr>
          <a:xfrm>
            <a:off x="2084088" y="3299902"/>
            <a:ext cx="2722920" cy="2782385"/>
          </a:xfrm>
          <a:prstGeom prst="teardrop">
            <a:avLst>
              <a:gd name="adj" fmla="val 92869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2E75B6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2DC651BA-CE6C-44A8-82E3-2CDBD449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 r="37216" b="19591"/>
          <a:stretch>
            <a:fillRect/>
          </a:stretch>
        </p:blipFill>
        <p:spPr bwMode="auto">
          <a:xfrm>
            <a:off x="2179210" y="3386723"/>
            <a:ext cx="2532676" cy="2629685"/>
          </a:xfrm>
          <a:custGeom>
            <a:avLst/>
            <a:gdLst>
              <a:gd name="connsiteX0" fmla="*/ 1318591 w 2637182"/>
              <a:gd name="connsiteY0" fmla="*/ 0 h 2738194"/>
              <a:gd name="connsiteX1" fmla="*/ 2637182 w 2637182"/>
              <a:gd name="connsiteY1" fmla="*/ 1369097 h 2738194"/>
              <a:gd name="connsiteX2" fmla="*/ 1318591 w 2637182"/>
              <a:gd name="connsiteY2" fmla="*/ 2738194 h 2738194"/>
              <a:gd name="connsiteX3" fmla="*/ 0 w 2637182"/>
              <a:gd name="connsiteY3" fmla="*/ 1369097 h 2738194"/>
              <a:gd name="connsiteX4" fmla="*/ 1318591 w 2637182"/>
              <a:gd name="connsiteY4" fmla="*/ 0 h 273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7182" h="2738194">
                <a:moveTo>
                  <a:pt x="1318591" y="0"/>
                </a:moveTo>
                <a:cubicBezTo>
                  <a:pt x="2046829" y="0"/>
                  <a:pt x="2637182" y="612966"/>
                  <a:pt x="2637182" y="1369097"/>
                </a:cubicBezTo>
                <a:cubicBezTo>
                  <a:pt x="2637182" y="2125228"/>
                  <a:pt x="2046829" y="2738194"/>
                  <a:pt x="1318591" y="2738194"/>
                </a:cubicBezTo>
                <a:cubicBezTo>
                  <a:pt x="590353" y="2738194"/>
                  <a:pt x="0" y="2125228"/>
                  <a:pt x="0" y="1369097"/>
                </a:cubicBezTo>
                <a:cubicBezTo>
                  <a:pt x="0" y="612966"/>
                  <a:pt x="590353" y="0"/>
                  <a:pt x="131859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BE95DA67-8862-441F-934A-ACA18B5CC9A8}"/>
              </a:ext>
            </a:extLst>
          </p:cNvPr>
          <p:cNvSpPr txBox="1"/>
          <p:nvPr/>
        </p:nvSpPr>
        <p:spPr>
          <a:xfrm>
            <a:off x="2307858" y="6108039"/>
            <a:ext cx="2404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Profesor Adolf Krebs </a:t>
            </a:r>
          </a:p>
        </p:txBody>
      </p:sp>
    </p:spTree>
    <p:extLst>
      <p:ext uri="{BB962C8B-B14F-4D97-AF65-F5344CB8AC3E}">
        <p14:creationId xmlns:p14="http://schemas.microsoft.com/office/powerpoint/2010/main" val="165501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</TotalTime>
  <Words>789</Words>
  <Application>Microsoft Office PowerPoint</Application>
  <PresentationFormat>Panorámica</PresentationFormat>
  <Paragraphs>78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52687</dc:creator>
  <cp:lastModifiedBy>OEM</cp:lastModifiedBy>
  <cp:revision>58</cp:revision>
  <dcterms:created xsi:type="dcterms:W3CDTF">2021-01-27T06:14:36Z</dcterms:created>
  <dcterms:modified xsi:type="dcterms:W3CDTF">2022-08-23T04:59:23Z</dcterms:modified>
</cp:coreProperties>
</file>