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92" r:id="rId4"/>
  </p:sldMasterIdLst>
  <p:notesMasterIdLst>
    <p:notesMasterId r:id="rId40"/>
  </p:notesMasterIdLst>
  <p:handoutMasterIdLst>
    <p:handoutMasterId r:id="rId41"/>
  </p:handoutMasterIdLst>
  <p:sldIdLst>
    <p:sldId id="256" r:id="rId5"/>
    <p:sldId id="29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7" r:id="rId19"/>
    <p:sldId id="280" r:id="rId20"/>
    <p:sldId id="281" r:id="rId21"/>
    <p:sldId id="278" r:id="rId22"/>
    <p:sldId id="279"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5" autoAdjust="0"/>
  </p:normalViewPr>
  <p:slideViewPr>
    <p:cSldViewPr snapToGrid="0">
      <p:cViewPr varScale="1">
        <p:scale>
          <a:sx n="72" d="100"/>
          <a:sy n="72" d="100"/>
        </p:scale>
        <p:origin x="660" y="72"/>
      </p:cViewPr>
      <p:guideLst/>
    </p:cSldViewPr>
  </p:slideViewPr>
  <p:notesTextViewPr>
    <p:cViewPr>
      <p:scale>
        <a:sx n="1" d="1"/>
        <a:sy n="1" d="1"/>
      </p:scale>
      <p:origin x="0" y="0"/>
    </p:cViewPr>
  </p:notesTextViewPr>
  <p:notesViewPr>
    <p:cSldViewPr snapToGrid="0">
      <p:cViewPr varScale="1">
        <p:scale>
          <a:sx n="89" d="100"/>
          <a:sy n="89"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8627C86-0A06-4AFA-8619-4771DB488B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855E16A4-9F40-442F-BB9F-5DB89B117B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978BB-17AB-49B9-831D-E0A226C1140D}" type="datetimeFigureOut">
              <a:rPr lang="es-ES" smtClean="0"/>
              <a:t>29/05/2023</a:t>
            </a:fld>
            <a:endParaRPr lang="es-ES"/>
          </a:p>
        </p:txBody>
      </p:sp>
      <p:sp>
        <p:nvSpPr>
          <p:cNvPr id="4" name="Marcador de pie de página 3">
            <a:extLst>
              <a:ext uri="{FF2B5EF4-FFF2-40B4-BE49-F238E27FC236}">
                <a16:creationId xmlns:a16="http://schemas.microsoft.com/office/drawing/2014/main" id="{8979291C-8864-4C7E-9BE1-CEDDECE510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BD830B5-FE2A-42D4-930A-4CC171CE8A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516F7-CC4C-4572-9A13-9CBD1F476B2D}" type="slidenum">
              <a:rPr lang="es-ES" smtClean="0"/>
              <a:t>‹Nº›</a:t>
            </a:fld>
            <a:endParaRPr lang="es-ES"/>
          </a:p>
        </p:txBody>
      </p:sp>
    </p:spTree>
    <p:extLst>
      <p:ext uri="{BB962C8B-B14F-4D97-AF65-F5344CB8AC3E}">
        <p14:creationId xmlns:p14="http://schemas.microsoft.com/office/powerpoint/2010/main" val="776330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7C793-600A-4516-927F-947C954D8023}" type="datetimeFigureOut">
              <a:rPr lang="es-ES" noProof="0" smtClean="0"/>
              <a:t>29/05/2023</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dirty="0"/>
              <a:t>Editar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8D66D-B8C4-4C71-AFDB-4F8602FE9580}" type="slidenum">
              <a:rPr lang="es-ES" noProof="0" smtClean="0"/>
              <a:t>‹Nº›</a:t>
            </a:fld>
            <a:endParaRPr lang="es-ES" noProof="0"/>
          </a:p>
        </p:txBody>
      </p:sp>
    </p:spTree>
    <p:extLst>
      <p:ext uri="{BB962C8B-B14F-4D97-AF65-F5344CB8AC3E}">
        <p14:creationId xmlns:p14="http://schemas.microsoft.com/office/powerpoint/2010/main" val="3162065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1</a:t>
            </a:fld>
            <a:endParaRPr lang="es-ES"/>
          </a:p>
        </p:txBody>
      </p:sp>
    </p:spTree>
    <p:extLst>
      <p:ext uri="{BB962C8B-B14F-4D97-AF65-F5344CB8AC3E}">
        <p14:creationId xmlns:p14="http://schemas.microsoft.com/office/powerpoint/2010/main" val="179703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rtl="0"/>
            <a:fld id="{7610C9F1-60D2-4D1C-B89C-9F9966ED900D}"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326210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32858014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FAB73BC-B049-4115-A692-8D63A059BFB8}" type="slidenum">
              <a:rPr lang="es-ES" noProof="0" smtClean="0"/>
              <a:pPr rtl="0"/>
              <a:t>‹Nº›</a:t>
            </a:fld>
            <a:endParaRPr lang="es-ES" noProof="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72123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26582556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FAB73BC-B049-4115-A692-8D63A059BFB8}" type="slidenum">
              <a:rPr lang="es-ES" noProof="0" smtClean="0"/>
              <a:pPr rtl="0"/>
              <a:t>‹Nº›</a:t>
            </a:fld>
            <a:endParaRPr lang="es-ES" noProof="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087155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16039772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DE404415-8C3B-4357-9F1F-F89AF8F0CE05}"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318971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986A27CE-E4FF-4E4C-90C6-74D29C6C5B05}"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236843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36381879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rtl="0"/>
            <a:fld id="{9364C9D6-9F1A-453E-A424-93F2690E71F9}" type="datetime1">
              <a:rPr lang="es-ES" noProof="0" smtClean="0"/>
              <a:t>29/05/2023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133867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84544BF3-413D-4595-9F8C-D91E7937F37D}"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292255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57D6BF9E-7CF2-4B2B-9DB2-5A2AB03E41C9}" type="datetime1">
              <a:rPr lang="es-ES" noProof="0" smtClean="0"/>
              <a:t>29/05/2023</a:t>
            </a:fld>
            <a:endParaRPr lang="es-ES" noProof="0"/>
          </a:p>
        </p:txBody>
      </p:sp>
      <p:sp>
        <p:nvSpPr>
          <p:cNvPr id="8" name="Footer Placeholder 7"/>
          <p:cNvSpPr>
            <a:spLocks noGrp="1"/>
          </p:cNvSpPr>
          <p:nvPr>
            <p:ph type="ftr" sz="quarter" idx="11"/>
          </p:nvPr>
        </p:nvSpPr>
        <p:spPr/>
        <p:txBody>
          <a:bodyPr/>
          <a:lstStyle/>
          <a:p>
            <a:pPr rtl="0"/>
            <a:endParaRPr lang="es-ES" noProof="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202455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9D8B4B4F-F042-47DC-829C-166835A561CC}" type="datetime1">
              <a:rPr lang="es-ES" noProof="0" smtClean="0"/>
              <a:t>29/05/2023</a:t>
            </a:fld>
            <a:endParaRPr lang="es-ES" noProof="0"/>
          </a:p>
        </p:txBody>
      </p:sp>
      <p:sp>
        <p:nvSpPr>
          <p:cNvPr id="4" name="Footer Placeholder 3"/>
          <p:cNvSpPr>
            <a:spLocks noGrp="1"/>
          </p:cNvSpPr>
          <p:nvPr>
            <p:ph type="ftr" sz="quarter" idx="11"/>
          </p:nvPr>
        </p:nvSpPr>
        <p:spPr/>
        <p:txBody>
          <a:bodyPr/>
          <a:lstStyle/>
          <a:p>
            <a:pPr rtl="0"/>
            <a:endParaRPr lang="es-ES" noProof="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4198790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D53C2E1D-7BAD-4EB1-AF16-7910ABF5B599}" type="datetime1">
              <a:rPr lang="es-ES" noProof="0" smtClean="0"/>
              <a:t>29/05/2023</a:t>
            </a:fld>
            <a:endParaRPr lang="es-ES" noProof="0"/>
          </a:p>
        </p:txBody>
      </p:sp>
      <p:sp>
        <p:nvSpPr>
          <p:cNvPr id="3" name="Footer Placeholder 2"/>
          <p:cNvSpPr>
            <a:spLocks noGrp="1"/>
          </p:cNvSpPr>
          <p:nvPr>
            <p:ph type="ftr" sz="quarter" idx="11"/>
          </p:nvPr>
        </p:nvSpPr>
        <p:spPr/>
        <p:txBody>
          <a:bodyPr/>
          <a:lstStyle/>
          <a:p>
            <a:pPr rtl="0"/>
            <a:endParaRPr lang="es-ES" noProof="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149102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32200737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pPr rtl="0"/>
            <a:fld id="{CEABC672-13F0-4EAD-8EF0-47AAAAD40C0C}" type="datetime1">
              <a:rPr lang="es-ES" noProof="0" smtClean="0"/>
              <a:t>29/05/2023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14956844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CEABC672-13F0-4EAD-8EF0-47AAAAD40C0C}" type="datetime1">
              <a:rPr lang="es-ES" noProof="0" smtClean="0"/>
              <a:t>29/05/2023</a:t>
            </a:fld>
            <a:endParaRPr lang="es-ES" noProof="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s-ES" noProof="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4FAB73BC-B049-4115-A692-8D63A059BFB8}" type="slidenum">
              <a:rPr lang="es-ES" noProof="0" smtClean="0"/>
              <a:pPr rtl="0"/>
              <a:t>‹Nº›</a:t>
            </a:fld>
            <a:endParaRPr lang="es-ES" noProof="0"/>
          </a:p>
        </p:txBody>
      </p:sp>
    </p:spTree>
    <p:extLst>
      <p:ext uri="{BB962C8B-B14F-4D97-AF65-F5344CB8AC3E}">
        <p14:creationId xmlns:p14="http://schemas.microsoft.com/office/powerpoint/2010/main" val="156916268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9.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0EC3D-482A-4E73-B198-E8341A0D0973}"/>
              </a:ext>
            </a:extLst>
          </p:cNvPr>
          <p:cNvSpPr>
            <a:spLocks noGrp="1"/>
          </p:cNvSpPr>
          <p:nvPr>
            <p:ph type="ctrTitle"/>
          </p:nvPr>
        </p:nvSpPr>
        <p:spPr>
          <a:xfrm>
            <a:off x="8175711" y="0"/>
            <a:ext cx="3238829" cy="3252231"/>
          </a:xfrm>
        </p:spPr>
        <p:txBody>
          <a:bodyPr rtlCol="0">
            <a:normAutofit/>
          </a:bodyPr>
          <a:lstStyle/>
          <a:p>
            <a:r>
              <a:rPr lang="es-ES" sz="4800" dirty="0">
                <a:solidFill>
                  <a:srgbClr val="FFFFFF"/>
                </a:solidFill>
              </a:rPr>
              <a:t>OFF DIET</a:t>
            </a:r>
          </a:p>
        </p:txBody>
      </p:sp>
      <p:sp>
        <p:nvSpPr>
          <p:cNvPr id="7" name="Subtítulo 6">
            <a:extLst>
              <a:ext uri="{FF2B5EF4-FFF2-40B4-BE49-F238E27FC236}">
                <a16:creationId xmlns:a16="http://schemas.microsoft.com/office/drawing/2014/main" id="{2048EE7C-B77F-4E59-88A7-DD66337BB69C}"/>
              </a:ext>
            </a:extLst>
          </p:cNvPr>
          <p:cNvSpPr>
            <a:spLocks noGrp="1"/>
          </p:cNvSpPr>
          <p:nvPr>
            <p:ph type="subTitle" idx="1"/>
          </p:nvPr>
        </p:nvSpPr>
        <p:spPr>
          <a:xfrm>
            <a:off x="8560024" y="4708186"/>
            <a:ext cx="3238829" cy="1496816"/>
          </a:xfrm>
        </p:spPr>
        <p:txBody>
          <a:bodyPr rtlCol="0">
            <a:normAutofit/>
          </a:bodyPr>
          <a:lstStyle/>
          <a:p>
            <a:pPr rtl="0"/>
            <a:r>
              <a:rPr lang="es-ES" sz="1400" dirty="0">
                <a:solidFill>
                  <a:srgbClr val="FFFFFF"/>
                </a:solidFill>
              </a:rPr>
              <a:t>XIMENA, FLOR. NATHALIA</a:t>
            </a:r>
          </a:p>
          <a:p>
            <a:pPr rtl="0"/>
            <a:r>
              <a:rPr lang="es-ES" sz="1400" dirty="0">
                <a:solidFill>
                  <a:srgbClr val="FFFFFF"/>
                </a:solidFill>
              </a:rPr>
              <a:t>YAMILE Y JOSE EDUARDO </a:t>
            </a:r>
          </a:p>
        </p:txBody>
      </p:sp>
      <p:pic>
        <p:nvPicPr>
          <p:cNvPr id="4" name="Imagen 3">
            <a:extLst>
              <a:ext uri="{FF2B5EF4-FFF2-40B4-BE49-F238E27FC236}">
                <a16:creationId xmlns:a16="http://schemas.microsoft.com/office/drawing/2014/main" id="{10A0A83D-E6A4-1C79-F997-CC6E4266C3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 b="99375" l="3913" r="94957">
                        <a14:foregroundMark x1="15652" y1="43750" x2="6435" y2="41484"/>
                        <a14:foregroundMark x1="6435" y1="41484" x2="957" y2="35781"/>
                        <a14:foregroundMark x1="957" y1="35781" x2="783" y2="28516"/>
                        <a14:foregroundMark x1="783" y1="28516" x2="5913" y2="21328"/>
                        <a14:foregroundMark x1="5913" y1="21328" x2="13391" y2="18516"/>
                        <a14:foregroundMark x1="15524" y1="21891" x2="17391" y2="24844"/>
                        <a14:foregroundMark x1="13562" y1="18786" x2="14195" y2="19787"/>
                        <a14:foregroundMark x1="13391" y1="18516" x2="13241" y2="18279"/>
                        <a14:foregroundMark x1="19634" y1="25208" x2="25565" y2="26172"/>
                        <a14:foregroundMark x1="19317" y1="25157" x2="19424" y2="25174"/>
                        <a14:foregroundMark x1="17391" y1="24844" x2="17936" y2="24933"/>
                        <a14:foregroundMark x1="25565" y1="26172" x2="25478" y2="24688"/>
                        <a14:foregroundMark x1="25478" y1="24688" x2="28522" y2="18594"/>
                        <a14:foregroundMark x1="34000" y1="10234" x2="38609" y2="8828"/>
                        <a14:foregroundMark x1="38348" y1="8203" x2="42783" y2="2344"/>
                        <a14:foregroundMark x1="42783" y1="2344" x2="51304" y2="625"/>
                        <a14:foregroundMark x1="51304" y1="625" x2="57304" y2="3906"/>
                        <a14:foregroundMark x1="57304" y1="3516" x2="66522" y2="938"/>
                        <a14:foregroundMark x1="66522" y1="938" x2="74435" y2="5859"/>
                        <a14:foregroundMark x1="74435" y1="5859" x2="75638" y2="8301"/>
                        <a14:foregroundMark x1="78703" y1="10505" x2="84000" y2="11641"/>
                        <a14:foregroundMark x1="84000" y1="11641" x2="87760" y2="13476"/>
                        <a14:foregroundMark x1="92522" y1="22734" x2="88957" y2="29297"/>
                        <a14:foregroundMark x1="88957" y1="29297" x2="91041" y2="34680"/>
                        <a14:foregroundMark x1="90790" y1="38627" x2="90407" y2="39493"/>
                        <a14:foregroundMark x1="93139" y1="45918" x2="95478" y2="47266"/>
                        <a14:foregroundMark x1="92426" y1="45508" x2="92792" y2="45719"/>
                        <a14:foregroundMark x1="91709" y1="45095" x2="92073" y2="45305"/>
                        <a14:foregroundMark x1="95478" y1="47266" x2="95130" y2="55234"/>
                        <a14:foregroundMark x1="95130" y1="55234" x2="88300" y2="58048"/>
                        <a14:foregroundMark x1="76302" y1="64147" x2="73130" y2="66641"/>
                        <a14:foregroundMark x1="73130" y1="66641" x2="70000" y2="71563"/>
                        <a14:foregroundMark x1="70000" y1="71563" x2="73043" y2="78125"/>
                        <a14:foregroundMark x1="73043" y1="78125" x2="69478" y2="85703"/>
                        <a14:foregroundMark x1="69478" y1="85703" x2="76174" y2="91094"/>
                        <a14:foregroundMark x1="76174" y1="91094" x2="71913" y2="97344"/>
                        <a14:foregroundMark x1="71913" y1="97344" x2="66341" y2="98533"/>
                        <a14:foregroundMark x1="63130" y1="99219" x2="54000" y2="98828"/>
                        <a14:foregroundMark x1="54000" y1="98828" x2="47565" y2="94219"/>
                        <a14:foregroundMark x1="47565" y1="94219" x2="46870" y2="90000"/>
                        <a14:foregroundMark x1="49478" y1="96484" x2="56957" y2="99453"/>
                        <a14:foregroundMark x1="56957" y1="99453" x2="63460" y2="98945"/>
                        <a14:foregroundMark x1="67184" y1="98623" x2="71739" y2="98359"/>
                        <a14:foregroundMark x1="71739" y1="98359" x2="71739" y2="98203"/>
                        <a14:foregroundMark x1="19609" y1="24995" x2="20261" y2="25313"/>
                        <a14:foregroundMark x1="14174" y1="22344" x2="16962" y2="23704"/>
                        <a14:foregroundMark x1="6261" y1="21953" x2="14609" y2="22578"/>
                        <a14:foregroundMark x1="19620" y1="24989" x2="23217" y2="26719"/>
                        <a14:foregroundMark x1="14609" y1="22578" x2="16970" y2="23714"/>
                        <a14:foregroundMark x1="23217" y1="26719" x2="28087" y2="32266"/>
                        <a14:foregroundMark x1="28087" y1="32266" x2="26000" y2="42891"/>
                        <a14:foregroundMark x1="26000" y1="42891" x2="17304" y2="44688"/>
                        <a14:foregroundMark x1="17304" y1="44688" x2="8609" y2="42734"/>
                        <a14:foregroundMark x1="8609" y1="42734" x2="2174" y2="37344"/>
                        <a14:foregroundMark x1="2174" y1="37344" x2="435" y2="29531"/>
                        <a14:foregroundMark x1="435" y1="29531" x2="4348" y2="23438"/>
                        <a14:foregroundMark x1="4348" y1="23438" x2="5217" y2="22734"/>
                        <a14:foregroundMark x1="68000" y1="46641" x2="68000" y2="46641"/>
                        <a14:foregroundMark x1="8696" y1="30000" x2="16783" y2="37109"/>
                        <a14:foregroundMark x1="16783" y1="37109" x2="10696" y2="30703"/>
                        <a14:foregroundMark x1="10696" y1="30703" x2="19130" y2="35547"/>
                        <a14:foregroundMark x1="19130" y1="35547" x2="10348" y2="28672"/>
                        <a14:foregroundMark x1="10348" y1="28672" x2="16957" y2="32344"/>
                        <a14:foregroundMark x1="16957" y1="32344" x2="17217" y2="32344"/>
                        <a14:foregroundMark x1="35304" y1="36094" x2="35304" y2="36094"/>
                        <a14:foregroundMark x1="4348" y1="34297" x2="10870" y2="41250"/>
                        <a14:foregroundMark x1="10870" y1="41250" x2="18783" y2="42422"/>
                        <a14:foregroundMark x1="18783" y1="42422" x2="22087" y2="33359"/>
                        <a14:foregroundMark x1="22087" y1="33359" x2="13391" y2="24844"/>
                        <a14:foregroundMark x1="13391" y1="24844" x2="5130" y2="25625"/>
                        <a14:foregroundMark x1="5130" y1="25625" x2="3913" y2="31563"/>
                        <a14:foregroundMark x1="15217" y1="40234" x2="25565" y2="42891"/>
                        <a14:foregroundMark x1="25565" y1="42891" x2="28522" y2="35547"/>
                        <a14:foregroundMark x1="28522" y1="35547" x2="21478" y2="32344"/>
                        <a14:foregroundMark x1="21478" y1="32344" x2="18261" y2="44141"/>
                        <a14:foregroundMark x1="45304" y1="15859" x2="40087" y2="10313"/>
                        <a14:foregroundMark x1="40087" y1="10313" x2="47304" y2="3281"/>
                        <a14:foregroundMark x1="47304" y1="3281" x2="56087" y2="5703"/>
                        <a14:foregroundMark x1="56087" y1="5703" x2="55217" y2="14766"/>
                        <a14:foregroundMark x1="55217" y1="14766" x2="47565" y2="10469"/>
                        <a14:foregroundMark x1="47565" y1="10469" x2="45565" y2="19063"/>
                        <a14:foregroundMark x1="45565" y1="19063" x2="53652" y2="15391"/>
                        <a14:foregroundMark x1="53652" y1="15391" x2="44870" y2="10313"/>
                        <a14:foregroundMark x1="44870" y1="10313" x2="54609" y2="11172"/>
                        <a14:foregroundMark x1="54609" y1="11172" x2="46609" y2="5547"/>
                        <a14:foregroundMark x1="46609" y1="5547" x2="54000" y2="7656"/>
                        <a14:foregroundMark x1="54000" y1="7656" x2="55304" y2="15234"/>
                        <a14:foregroundMark x1="55304" y1="15234" x2="61043" y2="9609"/>
                        <a14:foregroundMark x1="61043" y1="9609" x2="64000" y2="19063"/>
                        <a14:foregroundMark x1="64000" y1="19063" x2="68261" y2="12891"/>
                        <a14:foregroundMark x1="68261" y1="12891" x2="66174" y2="20859"/>
                        <a14:foregroundMark x1="66174" y1="20859" x2="62435" y2="11016"/>
                        <a14:foregroundMark x1="62435" y1="11016" x2="71478" y2="12969"/>
                        <a14:foregroundMark x1="71478" y1="12969" x2="71565" y2="5859"/>
                        <a14:foregroundMark x1="71565" y1="5859" x2="76174" y2="14375"/>
                        <a14:foregroundMark x1="76174" y1="14375" x2="60696" y2="6250"/>
                        <a14:foregroundMark x1="60696" y1="6250" x2="50957" y2="12656"/>
                        <a14:foregroundMark x1="50957" y1="12656" x2="45043" y2="8047"/>
                        <a14:foregroundMark x1="45043" y1="8047" x2="54609" y2="13281"/>
                        <a14:foregroundMark x1="75552" y1="8752" x2="75403" y2="8784"/>
                        <a14:foregroundMark x1="54609" y1="13281" x2="75755" y2="8708"/>
                        <a14:foregroundMark x1="89554" y1="34720" x2="90870" y2="25547"/>
                        <a14:foregroundMark x1="88923" y1="39119" x2="89227" y2="37001"/>
                        <a14:foregroundMark x1="90870" y1="25547" x2="86783" y2="18750"/>
                        <a14:foregroundMark x1="86783" y1="18750" x2="80348" y2="38047"/>
                        <a14:foregroundMark x1="80348" y1="38047" x2="81304" y2="47031"/>
                        <a14:foregroundMark x1="81304" y1="47031" x2="87314" y2="43806"/>
                        <a14:foregroundMark x1="82870" y1="37422" x2="84503" y2="37888"/>
                        <a14:foregroundMark x1="84391" y1="38323" x2="81913" y2="37813"/>
                        <a14:foregroundMark x1="81913" y1="37813" x2="81826" y2="37422"/>
                        <a14:foregroundMark x1="84000" y1="43516" x2="85392" y2="41015"/>
                        <a14:foregroundMark x1="88505" y1="37020" x2="90276" y2="39449"/>
                        <a14:foregroundMark x1="86075" y1="42008" x2="85739" y2="41953"/>
                        <a14:foregroundMark x1="87543" y1="37871" x2="88094" y2="37031"/>
                        <a14:foregroundMark x1="85183" y1="40711" x2="84435" y2="41719"/>
                        <a14:foregroundMark x1="84435" y1="41719" x2="85739" y2="42734"/>
                        <a14:foregroundMark x1="85913" y1="43516" x2="86609" y2="43359"/>
                        <a14:foregroundMark x1="88783" y1="39219" x2="88696" y2="48125"/>
                        <a14:foregroundMark x1="88696" y1="48125" x2="86783" y2="40859"/>
                        <a14:foregroundMark x1="86783" y1="40859" x2="87043" y2="38047"/>
                        <a14:foregroundMark x1="85739" y1="41016" x2="84348" y2="33672"/>
                        <a14:foregroundMark x1="84348" y1="33672" x2="91130" y2="37578"/>
                        <a14:foregroundMark x1="91130" y1="37578" x2="86783" y2="37813"/>
                        <a14:foregroundMark x1="86348" y1="37813" x2="85304" y2="38438"/>
                        <a14:foregroundMark x1="86174" y1="36484" x2="84435" y2="33359"/>
                        <a14:foregroundMark x1="92087" y1="46250" x2="91652" y2="48594"/>
                        <a14:foregroundMark x1="90522" y1="46094" x2="91826" y2="47266"/>
                        <a14:foregroundMark x1="91391" y1="47813" x2="90957" y2="48438"/>
                        <a14:foregroundMark x1="90957" y1="47422" x2="92087" y2="48203"/>
                        <a14:foregroundMark x1="88783" y1="44922" x2="87913" y2="43750"/>
                        <a14:foregroundMark x1="89391" y1="46094" x2="92522" y2="46641"/>
                        <a14:foregroundMark x1="86783" y1="36094" x2="83478" y2="46563"/>
                        <a14:foregroundMark x1="83478" y1="46563" x2="86174" y2="37266"/>
                        <a14:foregroundMark x1="86174" y1="37266" x2="86174" y2="37266"/>
                        <a14:foregroundMark x1="90261" y1="21406" x2="84000" y2="18203"/>
                        <a14:foregroundMark x1="86609" y1="18047" x2="92522" y2="22734"/>
                        <a14:foregroundMark x1="92522" y1="22734" x2="92696" y2="22969"/>
                        <a14:foregroundMark x1="75217" y1="6875" x2="74609" y2="10859"/>
                        <a14:foregroundMark x1="75565" y1="10547" x2="80609" y2="9688"/>
                        <a14:foregroundMark x1="10435" y1="34844" x2="9478" y2="36563"/>
                        <a14:foregroundMark x1="8174" y1="35703" x2="11391" y2="35938"/>
                        <a14:backgroundMark x1="76783" y1="63125" x2="75913" y2="63125"/>
                        <a14:backgroundMark x1="76348" y1="63359" x2="76348" y2="63359"/>
                        <a14:backgroundMark x1="78261" y1="63516" x2="78261" y2="63516"/>
                        <a14:backgroundMark x1="77217" y1="63125" x2="78696" y2="63750"/>
                        <a14:backgroundMark x1="77391" y1="62734" x2="78696" y2="63359"/>
                        <a14:backgroundMark x1="80957" y1="61406" x2="80696" y2="60781"/>
                        <a14:backgroundMark x1="92261" y1="61406" x2="92261" y2="61406"/>
                        <a14:backgroundMark x1="80696" y1="61797" x2="85739" y2="59609"/>
                        <a14:backgroundMark x1="86348" y1="58984" x2="86348" y2="58984"/>
                        <a14:backgroundMark x1="85739" y1="59219" x2="85739" y2="59219"/>
                        <a14:backgroundMark x1="87043" y1="59375" x2="85913" y2="59219"/>
                        <a14:backgroundMark x1="80522" y1="62187" x2="80696" y2="61016"/>
                        <a14:backgroundMark x1="92575" y1="21023" x2="93565" y2="13906"/>
                        <a14:backgroundMark x1="93565" y1="13906" x2="93565" y2="13906"/>
                        <a14:backgroundMark x1="80696" y1="62187" x2="80696" y2="61016"/>
                        <a14:backgroundMark x1="79391" y1="62734" x2="80261" y2="60391"/>
                        <a14:backgroundMark x1="79130" y1="62187" x2="78957" y2="62734"/>
                        <a14:backgroundMark x1="85304" y1="58594" x2="88522" y2="59375"/>
                        <a14:backgroundMark x1="90908" y1="19702" x2="88609" y2="15937"/>
                        <a14:backgroundMark x1="88609" y1="15937" x2="95043" y2="20313"/>
                        <a14:backgroundMark x1="95043" y1="20313" x2="92896" y2="21278"/>
                        <a14:backgroundMark x1="91436" y1="20120" x2="91826" y2="15703"/>
                        <a14:backgroundMark x1="89652" y1="16875" x2="90115" y2="19073"/>
                        <a14:backgroundMark x1="76582" y1="7714" x2="84957" y2="8438"/>
                        <a14:backgroundMark x1="84957" y1="8438" x2="81059" y2="8977"/>
                        <a14:backgroundMark x1="88957" y1="18047" x2="90087" y2="16875"/>
                        <a14:backgroundMark x1="88522" y1="17422" x2="92696" y2="10625"/>
                        <a14:backgroundMark x1="92696" y1="10625" x2="96348" y2="19453"/>
                        <a14:backgroundMark x1="96348" y1="19453" x2="88783" y2="17813"/>
                        <a14:backgroundMark x1="92853" y1="40561" x2="95565" y2="38047"/>
                        <a14:backgroundMark x1="95565" y1="38047" x2="98000" y2="46641"/>
                        <a14:backgroundMark x1="98000" y1="46641" x2="92204" y2="44038"/>
                        <a14:backgroundMark x1="80087" y1="62969" x2="88174" y2="66953"/>
                        <a14:backgroundMark x1="88174" y1="66953" x2="80609" y2="69219"/>
                        <a14:backgroundMark x1="80609" y1="69219" x2="79130" y2="63125"/>
                        <a14:backgroundMark x1="15217" y1="19219" x2="19739" y2="24922"/>
                        <a14:backgroundMark x1="19739" y1="24922" x2="21130" y2="15625"/>
                        <a14:backgroundMark x1="21130" y1="15625" x2="14783" y2="19609"/>
                        <a14:backgroundMark x1="87913" y1="10000" x2="90696" y2="16797"/>
                        <a14:backgroundMark x1="90696" y1="16797" x2="94348" y2="6875"/>
                        <a14:backgroundMark x1="94348" y1="6875" x2="88348" y2="9766"/>
                        <a14:backgroundMark x1="96174" y1="16875" x2="90536" y2="19407"/>
                        <a14:backgroundMark x1="91098" y1="19852" x2="96870" y2="19063"/>
                        <a14:backgroundMark x1="96870" y1="19063" x2="96870" y2="18203"/>
                        <a14:backgroundMark x1="93391" y1="38984" x2="92957" y2="40000"/>
                        <a14:backgroundMark x1="93391" y1="37422" x2="91241" y2="37479"/>
                        <a14:backgroundMark x1="83304" y1="61406" x2="81565" y2="60781"/>
                        <a14:backgroundMark x1="92696" y1="43516" x2="91391" y2="43516"/>
                        <a14:backgroundMark x1="90241" y1="41328" x2="93565" y2="42578"/>
                        <a14:backgroundMark x1="90239" y1="41528" x2="90696" y2="40781"/>
                        <a14:backgroundMark x1="92522" y1="41172" x2="90261" y2="40391"/>
                        <a14:backgroundMark x1="90218" y1="43679" x2="92261" y2="44531"/>
                        <a14:backgroundMark x1="93391" y1="44297" x2="94870" y2="44531"/>
                        <a14:backgroundMark x1="87299" y1="39702" x2="87190" y2="39674"/>
                        <a14:backgroundMark x1="94696" y1="41563" x2="90249" y2="40444"/>
                        <a14:backgroundMark x1="86865" y1="40632" x2="87284" y2="41240"/>
                        <a14:backgroundMark x1="93037" y1="45503" x2="95217" y2="35703"/>
                        <a14:backgroundMark x1="95217" y1="35703" x2="90761" y2="35823"/>
                        <a14:backgroundMark x1="90227" y1="42711" x2="96174" y2="42578"/>
                        <a14:backgroundMark x1="80609" y1="61406" x2="80609" y2="61406"/>
                        <a14:backgroundMark x1="79652" y1="61406" x2="79652" y2="61406"/>
                        <a14:backgroundMark x1="80609" y1="61641" x2="80957" y2="62266"/>
                        <a14:backgroundMark x1="63130" y1="99375" x2="68261" y2="99922"/>
                      </a14:backgroundRemoval>
                    </a14:imgEffect>
                  </a14:imgLayer>
                </a14:imgProps>
              </a:ext>
            </a:extLst>
          </a:blip>
          <a:stretch>
            <a:fillRect/>
          </a:stretch>
        </p:blipFill>
        <p:spPr>
          <a:xfrm>
            <a:off x="2921129" y="1250174"/>
            <a:ext cx="4232707" cy="4711187"/>
          </a:xfrm>
          <a:prstGeom prst="rect">
            <a:avLst/>
          </a:prstGeom>
          <a:effectLst>
            <a:softEdge rad="0"/>
          </a:effectLst>
        </p:spPr>
      </p:pic>
    </p:spTree>
    <p:extLst>
      <p:ext uri="{BB962C8B-B14F-4D97-AF65-F5344CB8AC3E}">
        <p14:creationId xmlns:p14="http://schemas.microsoft.com/office/powerpoint/2010/main" val="75576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ELABORACIÓN DE DISEÑO</a:t>
            </a:r>
          </a:p>
        </p:txBody>
      </p:sp>
      <p:sp>
        <p:nvSpPr>
          <p:cNvPr id="3" name="Marcador de texto 2"/>
          <p:cNvSpPr>
            <a:spLocks noGrp="1"/>
          </p:cNvSpPr>
          <p:nvPr>
            <p:ph type="body" idx="1"/>
          </p:nvPr>
        </p:nvSpPr>
        <p:spPr/>
        <p:txBody>
          <a:bodyPr/>
          <a:lstStyle/>
          <a:p>
            <a:pPr algn="ctr"/>
            <a:r>
              <a:rPr lang="es-MX" b="1" dirty="0"/>
              <a:t>LOGOTIPO</a:t>
            </a:r>
          </a:p>
        </p:txBody>
      </p:sp>
      <p:pic>
        <p:nvPicPr>
          <p:cNvPr id="7" name="Marcador de contenido 6">
            <a:extLst>
              <a:ext uri="{FF2B5EF4-FFF2-40B4-BE49-F238E27FC236}">
                <a16:creationId xmlns:a16="http://schemas.microsoft.com/office/drawing/2014/main" id="{68EBA24E-016E-1CD2-1583-EE7DEF21AF75}"/>
              </a:ext>
            </a:extLst>
          </p:cNvPr>
          <p:cNvPicPr>
            <a:picLocks noGrp="1" noChangeAspect="1"/>
          </p:cNvPicPr>
          <p:nvPr>
            <p:ph sz="half" idx="2"/>
          </p:nvPr>
        </p:nvPicPr>
        <p:blipFill>
          <a:blip r:embed="rId2"/>
          <a:stretch>
            <a:fillRect/>
          </a:stretch>
        </p:blipFill>
        <p:spPr>
          <a:xfrm>
            <a:off x="7924532" y="3111448"/>
            <a:ext cx="3163193" cy="4153538"/>
          </a:xfrm>
          <a:prstGeom prst="rect">
            <a:avLst/>
          </a:prstGeom>
        </p:spPr>
      </p:pic>
      <p:sp>
        <p:nvSpPr>
          <p:cNvPr id="5" name="Marcador de texto 4"/>
          <p:cNvSpPr>
            <a:spLocks noGrp="1"/>
          </p:cNvSpPr>
          <p:nvPr>
            <p:ph type="body" sz="quarter" idx="3"/>
          </p:nvPr>
        </p:nvSpPr>
        <p:spPr/>
        <p:txBody>
          <a:bodyPr/>
          <a:lstStyle/>
          <a:p>
            <a:pPr algn="ctr"/>
            <a:r>
              <a:rPr lang="es-MX" b="1" dirty="0"/>
              <a:t>ETIQUETA</a:t>
            </a:r>
          </a:p>
        </p:txBody>
      </p:sp>
      <p:pic>
        <p:nvPicPr>
          <p:cNvPr id="8" name="Marcador de contenido 7">
            <a:extLst>
              <a:ext uri="{FF2B5EF4-FFF2-40B4-BE49-F238E27FC236}">
                <a16:creationId xmlns:a16="http://schemas.microsoft.com/office/drawing/2014/main" id="{18265B67-5AC8-7AC2-B021-8699AA66B592}"/>
              </a:ext>
            </a:extLst>
          </p:cNvPr>
          <p:cNvPicPr>
            <a:picLocks noGrp="1" noChangeAspect="1"/>
          </p:cNvPicPr>
          <p:nvPr>
            <p:ph sz="quarter" idx="4"/>
          </p:nvPr>
        </p:nvPicPr>
        <p:blipFill>
          <a:blip r:embed="rId3"/>
          <a:stretch>
            <a:fillRect/>
          </a:stretch>
        </p:blipFill>
        <p:spPr>
          <a:xfrm>
            <a:off x="3496484" y="3111448"/>
            <a:ext cx="2878510" cy="3207483"/>
          </a:xfrm>
          <a:prstGeom prst="rect">
            <a:avLst/>
          </a:prstGeom>
        </p:spPr>
      </p:pic>
    </p:spTree>
    <p:extLst>
      <p:ext uri="{BB962C8B-B14F-4D97-AF65-F5344CB8AC3E}">
        <p14:creationId xmlns:p14="http://schemas.microsoft.com/office/powerpoint/2010/main" val="85334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ENVASE Y EMPAQUE</a:t>
            </a:r>
          </a:p>
        </p:txBody>
      </p:sp>
      <p:sp>
        <p:nvSpPr>
          <p:cNvPr id="3" name="Marcador de contenido 2"/>
          <p:cNvSpPr>
            <a:spLocks noGrp="1"/>
          </p:cNvSpPr>
          <p:nvPr>
            <p:ph idx="1"/>
          </p:nvPr>
        </p:nvSpPr>
        <p:spPr/>
        <p:txBody>
          <a:bodyPr/>
          <a:lstStyle/>
          <a:p>
            <a:pPr algn="ctr"/>
            <a:r>
              <a:rPr lang="es-MX" dirty="0"/>
              <a:t>Nuestros prostres se empacarán en bolsas transparentes de celofán o cajas de plástico dependiendo de la cantidad de producto del pedido .</a:t>
            </a:r>
          </a:p>
          <a:p>
            <a:endParaRPr lang="es-MX" dirty="0"/>
          </a:p>
        </p:txBody>
      </p:sp>
      <p:pic>
        <p:nvPicPr>
          <p:cNvPr id="4" name="Imagen 3">
            <a:extLst>
              <a:ext uri="{FF2B5EF4-FFF2-40B4-BE49-F238E27FC236}">
                <a16:creationId xmlns:a16="http://schemas.microsoft.com/office/drawing/2014/main" id="{4B7D4E5B-2C66-9F04-C6C3-222FA2C2D537}"/>
              </a:ext>
            </a:extLst>
          </p:cNvPr>
          <p:cNvPicPr>
            <a:picLocks noChangeAspect="1"/>
          </p:cNvPicPr>
          <p:nvPr/>
        </p:nvPicPr>
        <p:blipFill>
          <a:blip r:embed="rId2"/>
          <a:stretch>
            <a:fillRect/>
          </a:stretch>
        </p:blipFill>
        <p:spPr>
          <a:xfrm>
            <a:off x="2796988" y="408399"/>
            <a:ext cx="1308252" cy="1712312"/>
          </a:xfrm>
          <a:prstGeom prst="rect">
            <a:avLst/>
          </a:prstGeom>
        </p:spPr>
      </p:pic>
      <p:pic>
        <p:nvPicPr>
          <p:cNvPr id="5" name="Imagen 4">
            <a:extLst>
              <a:ext uri="{FF2B5EF4-FFF2-40B4-BE49-F238E27FC236}">
                <a16:creationId xmlns:a16="http://schemas.microsoft.com/office/drawing/2014/main" id="{6EC574CD-37C3-EEDF-FAEE-89DCAF93ED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250" r="94583">
                        <a14:foregroundMark x1="16417" y1="66063" x2="17167" y2="73875"/>
                        <a14:foregroundMark x1="17167" y1="73875" x2="49583" y2="76063"/>
                        <a14:foregroundMark x1="49583" y1="76063" x2="58500" y2="78375"/>
                        <a14:foregroundMark x1="53307" y1="58957" x2="52667" y2="56563"/>
                        <a14:foregroundMark x1="58500" y1="78375" x2="53396" y2="59289"/>
                        <a14:foregroundMark x1="52667" y1="56563" x2="59917" y2="51063"/>
                        <a14:foregroundMark x1="59917" y1="51063" x2="71250" y2="54375"/>
                        <a14:foregroundMark x1="71250" y1="54375" x2="84833" y2="54688"/>
                        <a14:foregroundMark x1="84833" y1="54688" x2="94917" y2="54188"/>
                        <a14:foregroundMark x1="94917" y1="54188" x2="93083" y2="27875"/>
                        <a14:foregroundMark x1="93083" y1="27875" x2="80583" y2="27938"/>
                        <a14:foregroundMark x1="77486" y1="26466" x2="72167" y2="23938"/>
                        <a14:foregroundMark x1="80583" y1="27938" x2="80118" y2="27717"/>
                        <a14:foregroundMark x1="72167" y1="23938" x2="68083" y2="17250"/>
                        <a14:foregroundMark x1="68083" y1="17250" x2="46583" y2="19188"/>
                        <a14:foregroundMark x1="46583" y1="19188" x2="29000" y2="27125"/>
                        <a14:foregroundMark x1="29000" y1="27125" x2="24417" y2="33688"/>
                        <a14:foregroundMark x1="24417" y1="33688" x2="5250" y2="41938"/>
                        <a14:foregroundMark x1="5250" y1="41938" x2="15750" y2="54813"/>
                        <a14:foregroundMark x1="15750" y1="54813" x2="17083" y2="62500"/>
                        <a14:foregroundMark x1="17083" y1="62500" x2="16167" y2="66063"/>
                        <a14:foregroundMark x1="4417" y1="42938" x2="2333" y2="44688"/>
                        <a14:foregroundMark x1="2583" y1="45125" x2="11000" y2="48625"/>
                        <a14:foregroundMark x1="11000" y1="48625" x2="11000" y2="48625"/>
                        <a14:foregroundMark x1="92000" y1="54688" x2="94583" y2="46938"/>
                        <a14:foregroundMark x1="94583" y1="46938" x2="92000" y2="39813"/>
                        <a14:backgroundMark x1="84417" y1="56063" x2="88333" y2="74500"/>
                        <a14:backgroundMark x1="88333" y1="74500" x2="86083" y2="64000"/>
                        <a14:backgroundMark x1="86083" y1="64000" x2="86000" y2="73313"/>
                        <a14:backgroundMark x1="86000" y1="73313" x2="87000" y2="71375"/>
                        <a14:backgroundMark x1="81250" y1="26687" x2="73583" y2="22688"/>
                        <a14:backgroundMark x1="73583" y1="22688" x2="82417" y2="17063"/>
                        <a14:backgroundMark x1="82417" y1="17063" x2="83417" y2="25125"/>
                        <a14:backgroundMark x1="83417" y1="25125" x2="76083" y2="28250"/>
                        <a14:backgroundMark x1="54583" y1="58625" x2="57500" y2="64688"/>
                        <a14:backgroundMark x1="55417" y1="58438" x2="60333" y2="64750"/>
                        <a14:backgroundMark x1="60333" y1="64750" x2="54917" y2="58625"/>
                        <a14:backgroundMark x1="54917" y1="58625" x2="54917" y2="58625"/>
                      </a14:backgroundRemoval>
                    </a14:imgEffect>
                  </a14:imgLayer>
                </a14:imgProps>
              </a:ext>
            </a:extLst>
          </a:blip>
          <a:stretch>
            <a:fillRect/>
          </a:stretch>
        </p:blipFill>
        <p:spPr>
          <a:xfrm>
            <a:off x="5299355" y="2914022"/>
            <a:ext cx="2419350" cy="3225800"/>
          </a:xfrm>
          <a:prstGeom prst="rect">
            <a:avLst/>
          </a:prstGeom>
        </p:spPr>
      </p:pic>
      <p:pic>
        <p:nvPicPr>
          <p:cNvPr id="8" name="Imagen 7">
            <a:extLst>
              <a:ext uri="{FF2B5EF4-FFF2-40B4-BE49-F238E27FC236}">
                <a16:creationId xmlns:a16="http://schemas.microsoft.com/office/drawing/2014/main" id="{58CE0673-74A0-5F50-58CB-33A5D3ACD3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48" b="92045" l="9943" r="89773">
                        <a14:foregroundMark x1="38636" y1="92424" x2="23864" y2="84470"/>
                        <a14:foregroundMark x1="23864" y1="84470" x2="13920" y2="44697"/>
                        <a14:foregroundMark x1="13920" y1="44697" x2="24432" y2="26515"/>
                        <a14:foregroundMark x1="24432" y1="26515" x2="42045" y2="11742"/>
                        <a14:foregroundMark x1="42045" y1="11742" x2="59943" y2="6439"/>
                        <a14:foregroundMark x1="59943" y1="6439" x2="73864" y2="17424"/>
                        <a14:foregroundMark x1="73864" y1="17424" x2="45455" y2="42424"/>
                        <a14:foregroundMark x1="45455" y1="42424" x2="79545" y2="58712"/>
                        <a14:foregroundMark x1="79545" y1="58712" x2="48864" y2="43561"/>
                        <a14:foregroundMark x1="48864" y1="43561" x2="64489" y2="57576"/>
                        <a14:foregroundMark x1="64489" y1="57576" x2="83523" y2="64394"/>
                        <a14:foregroundMark x1="83523" y1="64394" x2="82912" y2="65681"/>
                        <a14:foregroundMark x1="73371" y1="83666" x2="58239" y2="91667"/>
                        <a14:foregroundMark x1="74424" y1="83109" x2="74185" y2="83236"/>
                        <a14:foregroundMark x1="58239" y1="91667" x2="39773" y2="94697"/>
                        <a14:foregroundMark x1="39773" y1="94697" x2="33807" y2="75758"/>
                        <a14:foregroundMark x1="33807" y1="75758" x2="58239" y2="82576"/>
                        <a14:foregroundMark x1="58239" y1="82576" x2="35795" y2="77652"/>
                        <a14:foregroundMark x1="35795" y1="77652" x2="60227" y2="85227"/>
                        <a14:foregroundMark x1="60227" y1="85227" x2="38636" y2="64015"/>
                        <a14:foregroundMark x1="38636" y1="64015" x2="62216" y2="65152"/>
                        <a14:foregroundMark x1="62216" y1="65152" x2="57955" y2="92045"/>
                        <a14:foregroundMark x1="57955" y1="92045" x2="46875" y2="68561"/>
                        <a14:foregroundMark x1="46875" y1="68561" x2="31250" y2="51894"/>
                        <a14:foregroundMark x1="31250" y1="51894" x2="61648" y2="18182"/>
                        <a14:foregroundMark x1="61648" y1="18182" x2="62784" y2="18939"/>
                        <a14:backgroundMark x1="81818" y1="70076" x2="78125" y2="78030"/>
                        <a14:backgroundMark x1="75852" y1="82955" x2="82955" y2="69697"/>
                        <a14:backgroundMark x1="84943" y1="67424" x2="75568" y2="84091"/>
                        <a14:backgroundMark x1="75568" y1="84091" x2="75284" y2="84848"/>
                      </a14:backgroundRemoval>
                    </a14:imgEffect>
                  </a14:imgLayer>
                </a14:imgProps>
              </a:ext>
            </a:extLst>
          </a:blip>
          <a:stretch>
            <a:fillRect/>
          </a:stretch>
        </p:blipFill>
        <p:spPr>
          <a:xfrm>
            <a:off x="8041019" y="3834152"/>
            <a:ext cx="3352800" cy="2514600"/>
          </a:xfrm>
          <a:prstGeom prst="rect">
            <a:avLst/>
          </a:prstGeom>
        </p:spPr>
      </p:pic>
      <p:pic>
        <p:nvPicPr>
          <p:cNvPr id="9" name="Imagen 8">
            <a:extLst>
              <a:ext uri="{FF2B5EF4-FFF2-40B4-BE49-F238E27FC236}">
                <a16:creationId xmlns:a16="http://schemas.microsoft.com/office/drawing/2014/main" id="{3E51903F-9CEE-C78A-74B0-88A8E8C86E6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455" b="95455" l="4478" r="93657">
                        <a14:foregroundMark x1="46455" y1="95000" x2="12313" y2="86364"/>
                        <a14:foregroundMark x1="12313" y1="86364" x2="5597" y2="77727"/>
                        <a14:foregroundMark x1="5597" y1="77727" x2="15112" y2="23409"/>
                        <a14:foregroundMark x1="15112" y1="23409" x2="21642" y2="15227"/>
                        <a14:foregroundMark x1="21642" y1="15227" x2="39366" y2="6136"/>
                        <a14:foregroundMark x1="39366" y1="6136" x2="59701" y2="8182"/>
                        <a14:foregroundMark x1="59701" y1="8182" x2="68843" y2="13182"/>
                        <a14:foregroundMark x1="68843" y1="13182" x2="94030" y2="51818"/>
                        <a14:foregroundMark x1="94030" y1="51818" x2="87127" y2="60682"/>
                        <a14:foregroundMark x1="87127" y1="60682" x2="56903" y2="75227"/>
                        <a14:foregroundMark x1="56903" y1="75227" x2="52612" y2="88864"/>
                        <a14:foregroundMark x1="52612" y1="88864" x2="46269" y2="95455"/>
                        <a14:foregroundMark x1="52612" y1="24091" x2="62873" y2="20455"/>
                        <a14:foregroundMark x1="62873" y1="20455" x2="46455" y2="20000"/>
                        <a14:foregroundMark x1="46455" y1="20000" x2="66418" y2="17273"/>
                        <a14:foregroundMark x1="66791" y1="17273" x2="57463" y2="11591"/>
                        <a14:foregroundMark x1="57463" y1="11591" x2="57463" y2="11591"/>
                        <a14:foregroundMark x1="59142" y1="11591" x2="63806" y2="13409"/>
                        <a14:foregroundMark x1="7276" y1="69545" x2="4664" y2="81818"/>
                        <a14:foregroundMark x1="4664" y1="81818" x2="11194" y2="85909"/>
                        <a14:foregroundMark x1="8582" y1="79545" x2="20896" y2="81364"/>
                        <a14:foregroundMark x1="20896" y1="81364" x2="27239" y2="85227"/>
                        <a14:foregroundMark x1="27239" y1="85227" x2="13619" y2="80227"/>
                        <a14:foregroundMark x1="13619" y1="80227" x2="17164" y2="79773"/>
                        <a14:foregroundMark x1="42537" y1="5455" x2="43097" y2="8864"/>
                        <a14:foregroundMark x1="93657" y1="54091" x2="86007" y2="52500"/>
                      </a14:backgroundRemoval>
                    </a14:imgEffect>
                  </a14:imgLayer>
                </a14:imgProps>
              </a:ext>
            </a:extLst>
          </a:blip>
          <a:stretch>
            <a:fillRect/>
          </a:stretch>
        </p:blipFill>
        <p:spPr>
          <a:xfrm>
            <a:off x="2651837" y="3686372"/>
            <a:ext cx="2906806" cy="2386184"/>
          </a:xfrm>
          <a:prstGeom prst="rect">
            <a:avLst/>
          </a:prstGeom>
        </p:spPr>
      </p:pic>
    </p:spTree>
    <p:extLst>
      <p:ext uri="{BB962C8B-B14F-4D97-AF65-F5344CB8AC3E}">
        <p14:creationId xmlns:p14="http://schemas.microsoft.com/office/powerpoint/2010/main" val="109840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EMBALAJE</a:t>
            </a:r>
          </a:p>
        </p:txBody>
      </p:sp>
      <p:sp>
        <p:nvSpPr>
          <p:cNvPr id="3" name="Marcador de contenido 2"/>
          <p:cNvSpPr>
            <a:spLocks noGrp="1"/>
          </p:cNvSpPr>
          <p:nvPr>
            <p:ph idx="1"/>
          </p:nvPr>
        </p:nvSpPr>
        <p:spPr/>
        <p:txBody>
          <a:bodyPr/>
          <a:lstStyle/>
          <a:p>
            <a:pPr algn="ctr"/>
            <a:r>
              <a:rPr lang="es-MX" dirty="0"/>
              <a:t>Los productos que se elaborarán se pondrán en cajitas de madera o plástico que puedan volver a utilizarse.</a:t>
            </a:r>
          </a:p>
        </p:txBody>
      </p:sp>
      <p:pic>
        <p:nvPicPr>
          <p:cNvPr id="5" name="Imagen 4">
            <a:extLst>
              <a:ext uri="{FF2B5EF4-FFF2-40B4-BE49-F238E27FC236}">
                <a16:creationId xmlns:a16="http://schemas.microsoft.com/office/drawing/2014/main" id="{99346C03-D190-398D-4E98-E9C1E8A26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4063" r="94063">
                        <a14:foregroundMark x1="2494" y1="25183" x2="2000" y2="24500"/>
                        <a14:foregroundMark x1="10500" y1="36250" x2="6633" y2="30904"/>
                        <a14:foregroundMark x1="2000" y1="24500" x2="8938" y2="19500"/>
                        <a14:foregroundMark x1="8938" y1="19500" x2="11438" y2="33125"/>
                        <a14:foregroundMark x1="11438" y1="33125" x2="7187" y2="27313"/>
                        <a14:foregroundMark x1="7187" y1="27313" x2="13875" y2="21750"/>
                        <a14:foregroundMark x1="11313" y1="37813" x2="3500" y2="25000"/>
                        <a14:foregroundMark x1="3500" y1="25000" x2="19313" y2="15000"/>
                        <a14:foregroundMark x1="19313" y1="15000" x2="35063" y2="9625"/>
                        <a14:foregroundMark x1="35063" y1="9625" x2="73875" y2="17500"/>
                        <a14:foregroundMark x1="73875" y1="17500" x2="83875" y2="22375"/>
                        <a14:foregroundMark x1="83875" y1="22375" x2="85688" y2="31438"/>
                        <a14:foregroundMark x1="85688" y1="31438" x2="92188" y2="28375"/>
                        <a14:foregroundMark x1="92188" y1="28375" x2="95125" y2="21250"/>
                        <a14:foregroundMark x1="95125" y1="21250" x2="90125" y2="16063"/>
                        <a14:foregroundMark x1="90125" y1="16063" x2="88750" y2="15500"/>
                        <a14:foregroundMark x1="89750" y1="19000" x2="91313" y2="20000"/>
                        <a14:foregroundMark x1="4063" y1="26250" x2="4625" y2="21000"/>
                        <a14:foregroundMark x1="94063" y1="16500" x2="92500" y2="22938"/>
                        <a14:backgroundMark x1="3802" y1="27043" x2="6278" y2="29921"/>
                        <a14:backgroundMark x1="2987" y1="26096" x2="3759" y2="26993"/>
                        <a14:backgroundMark x1="2313" y1="25313" x2="2935" y2="26035"/>
                        <a14:backgroundMark x1="6911" y1="30959" x2="6188" y2="38250"/>
                      </a14:backgroundRemoval>
                    </a14:imgEffect>
                  </a14:imgLayer>
                </a14:imgProps>
              </a:ext>
            </a:extLst>
          </a:blip>
          <a:stretch>
            <a:fillRect/>
          </a:stretch>
        </p:blipFill>
        <p:spPr>
          <a:xfrm>
            <a:off x="4705469" y="3575916"/>
            <a:ext cx="3282084" cy="3282084"/>
          </a:xfrm>
          <a:prstGeom prst="rect">
            <a:avLst/>
          </a:prstGeom>
        </p:spPr>
      </p:pic>
      <p:cxnSp>
        <p:nvCxnSpPr>
          <p:cNvPr id="6" name="Conector recto de flecha 5">
            <a:extLst>
              <a:ext uri="{FF2B5EF4-FFF2-40B4-BE49-F238E27FC236}">
                <a16:creationId xmlns:a16="http://schemas.microsoft.com/office/drawing/2014/main" id="{AD4D2EBF-5325-991D-A238-9CCCD742FABB}"/>
              </a:ext>
            </a:extLst>
          </p:cNvPr>
          <p:cNvCxnSpPr/>
          <p:nvPr/>
        </p:nvCxnSpPr>
        <p:spPr>
          <a:xfrm>
            <a:off x="4705469" y="5002306"/>
            <a:ext cx="2394578" cy="5513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7CC63315-6145-B90B-A471-3315B18C7E14}"/>
              </a:ext>
            </a:extLst>
          </p:cNvPr>
          <p:cNvCxnSpPr/>
          <p:nvPr/>
        </p:nvCxnSpPr>
        <p:spPr>
          <a:xfrm flipV="1">
            <a:off x="4585447" y="3697941"/>
            <a:ext cx="1129553" cy="4975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08155EB-B7D3-B281-C0BC-C4AB4DA0CC85}"/>
              </a:ext>
            </a:extLst>
          </p:cNvPr>
          <p:cNvSpPr txBox="1"/>
          <p:nvPr/>
        </p:nvSpPr>
        <p:spPr>
          <a:xfrm>
            <a:off x="2218265" y="5277970"/>
            <a:ext cx="1762064" cy="646331"/>
          </a:xfrm>
          <a:prstGeom prst="rect">
            <a:avLst/>
          </a:prstGeom>
          <a:noFill/>
        </p:spPr>
        <p:txBody>
          <a:bodyPr wrap="square" rtlCol="0">
            <a:spAutoFit/>
          </a:bodyPr>
          <a:lstStyle/>
          <a:p>
            <a:r>
              <a:rPr lang="es-MX" dirty="0"/>
              <a:t>MEDIDA: 50X35 CM</a:t>
            </a:r>
          </a:p>
        </p:txBody>
      </p:sp>
    </p:spTree>
    <p:extLst>
      <p:ext uri="{BB962C8B-B14F-4D97-AF65-F5344CB8AC3E}">
        <p14:creationId xmlns:p14="http://schemas.microsoft.com/office/powerpoint/2010/main" val="20125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COMPETENCIA</a:t>
            </a:r>
          </a:p>
        </p:txBody>
      </p:sp>
      <p:sp>
        <p:nvSpPr>
          <p:cNvPr id="3" name="Marcador de contenido 2"/>
          <p:cNvSpPr>
            <a:spLocks noGrp="1"/>
          </p:cNvSpPr>
          <p:nvPr>
            <p:ph idx="1"/>
          </p:nvPr>
        </p:nvSpPr>
        <p:spPr/>
        <p:txBody>
          <a:bodyPr/>
          <a:lstStyle/>
          <a:p>
            <a:pPr algn="just"/>
            <a:r>
              <a:rPr lang="es-MX" dirty="0"/>
              <a:t>Nuestra competencia son los negocios locales de postres como cafeterías por ejemplo café leal, el sorbo, maison the, etc. Así que buscaremos ir mejorando nuestro producto y en un futuro tener una gran variedad y aumentar las ganancias.</a:t>
            </a:r>
          </a:p>
          <a:p>
            <a:pPr marL="0" indent="0">
              <a:buNone/>
            </a:pPr>
            <a:endParaRPr lang="es-MX" dirty="0"/>
          </a:p>
          <a:p>
            <a:endParaRPr lang="es-MX" dirty="0"/>
          </a:p>
        </p:txBody>
      </p:sp>
      <p:pic>
        <p:nvPicPr>
          <p:cNvPr id="4" name="Imagen 3">
            <a:extLst>
              <a:ext uri="{FF2B5EF4-FFF2-40B4-BE49-F238E27FC236}">
                <a16:creationId xmlns:a16="http://schemas.microsoft.com/office/drawing/2014/main" id="{8351BB4F-782D-2B39-DB8C-496055005A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2712" t="17496" r="26549" b="46903"/>
          <a:stretch/>
        </p:blipFill>
        <p:spPr>
          <a:xfrm>
            <a:off x="3931024" y="3915027"/>
            <a:ext cx="2164976" cy="1891917"/>
          </a:xfrm>
          <a:prstGeom prst="rect">
            <a:avLst/>
          </a:prstGeom>
        </p:spPr>
      </p:pic>
      <p:pic>
        <p:nvPicPr>
          <p:cNvPr id="5" name="Imagen 4">
            <a:extLst>
              <a:ext uri="{FF2B5EF4-FFF2-40B4-BE49-F238E27FC236}">
                <a16:creationId xmlns:a16="http://schemas.microsoft.com/office/drawing/2014/main" id="{0535C768-E01F-B4DC-F4FE-616B17E5D9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9085" t="22393" r="27621" b="40588"/>
          <a:stretch/>
        </p:blipFill>
        <p:spPr>
          <a:xfrm>
            <a:off x="6931958" y="3825188"/>
            <a:ext cx="2422712" cy="2071596"/>
          </a:xfrm>
          <a:prstGeom prst="rect">
            <a:avLst/>
          </a:prstGeom>
        </p:spPr>
      </p:pic>
    </p:spTree>
    <p:extLst>
      <p:ext uri="{BB962C8B-B14F-4D97-AF65-F5344CB8AC3E}">
        <p14:creationId xmlns:p14="http://schemas.microsoft.com/office/powerpoint/2010/main" val="362779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7CE887-C3EE-5082-F61A-812E1D04150B}"/>
              </a:ext>
            </a:extLst>
          </p:cNvPr>
          <p:cNvSpPr>
            <a:spLocks noGrp="1"/>
          </p:cNvSpPr>
          <p:nvPr>
            <p:ph type="title"/>
          </p:nvPr>
        </p:nvSpPr>
        <p:spPr/>
        <p:txBody>
          <a:bodyPr/>
          <a:lstStyle/>
          <a:p>
            <a:pPr algn="ctr"/>
            <a:r>
              <a:rPr lang="es-MX" b="1" dirty="0"/>
              <a:t>MATRIZ FODA</a:t>
            </a:r>
          </a:p>
        </p:txBody>
      </p:sp>
      <p:sp>
        <p:nvSpPr>
          <p:cNvPr id="3" name="Marcador de contenido 2">
            <a:extLst>
              <a:ext uri="{FF2B5EF4-FFF2-40B4-BE49-F238E27FC236}">
                <a16:creationId xmlns:a16="http://schemas.microsoft.com/office/drawing/2014/main" id="{18925387-DA7E-C55B-4ABB-BFFDA61C467E}"/>
              </a:ext>
            </a:extLst>
          </p:cNvPr>
          <p:cNvSpPr>
            <a:spLocks noGrp="1"/>
          </p:cNvSpPr>
          <p:nvPr>
            <p:ph idx="1"/>
          </p:nvPr>
        </p:nvSpPr>
        <p:spPr/>
        <p:txBody>
          <a:bodyPr/>
          <a:lstStyle/>
          <a:p>
            <a:pPr marL="0" marR="0" algn="just">
              <a:lnSpc>
                <a:spcPct val="107000"/>
              </a:lnSpc>
              <a:spcBef>
                <a:spcPts val="0"/>
              </a:spcBef>
              <a:spcAft>
                <a:spcPts val="800"/>
              </a:spcAft>
              <a:tabLst>
                <a:tab pos="1484630" algn="l"/>
              </a:tabLst>
            </a:pPr>
            <a:r>
              <a:rPr lang="es-MX" sz="2000" b="1" dirty="0">
                <a:effectLst/>
                <a:latin typeface="Calibri" panose="020F0502020204030204" pitchFamily="34" charset="0"/>
                <a:ea typeface="Calibri" panose="020F0502020204030204" pitchFamily="34" charset="0"/>
                <a:cs typeface="Times New Roman" panose="02020603050405020304" pitchFamily="18" charset="0"/>
              </a:rPr>
              <a:t>FORTALEZAS: </a:t>
            </a:r>
            <a:r>
              <a:rPr lang="es-MX" sz="2000" dirty="0">
                <a:effectLst/>
                <a:latin typeface="Calibri" panose="020F0502020204030204" pitchFamily="34" charset="0"/>
                <a:ea typeface="Calibri" panose="020F0502020204030204" pitchFamily="34" charset="0"/>
                <a:cs typeface="Times New Roman" panose="02020603050405020304" pitchFamily="18" charset="0"/>
              </a:rPr>
              <a:t>Calidad, compromiso, sabor, precio accesible y un buen lugar social.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1484630" algn="l"/>
              </a:tabLst>
            </a:pPr>
            <a:r>
              <a:rPr lang="es-MX" sz="2000" b="1" dirty="0">
                <a:effectLst/>
                <a:latin typeface="Calibri" panose="020F0502020204030204" pitchFamily="34" charset="0"/>
                <a:ea typeface="Calibri" panose="020F0502020204030204" pitchFamily="34" charset="0"/>
                <a:cs typeface="Times New Roman" panose="02020603050405020304" pitchFamily="18" charset="0"/>
              </a:rPr>
              <a:t>OPORTUNIDADES:  </a:t>
            </a:r>
            <a:r>
              <a:rPr lang="es-MX" sz="2000" dirty="0">
                <a:effectLst/>
                <a:latin typeface="Calibri" panose="020F0502020204030204" pitchFamily="34" charset="0"/>
                <a:ea typeface="Calibri" panose="020F0502020204030204" pitchFamily="34" charset="0"/>
                <a:cs typeface="Times New Roman" panose="02020603050405020304" pitchFamily="18" charset="0"/>
              </a:rPr>
              <a:t>Convenios colaborativos con otras empresas, tener un producto popular y experiencias laborales.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MX" sz="2000" b="1" dirty="0">
                <a:effectLst/>
                <a:latin typeface="Calibri" panose="020F0502020204030204" pitchFamily="34" charset="0"/>
                <a:ea typeface="Calibri" panose="020F0502020204030204" pitchFamily="34" charset="0"/>
                <a:cs typeface="Times New Roman" panose="02020603050405020304" pitchFamily="18" charset="0"/>
              </a:rPr>
              <a:t>DEBILIDADES: </a:t>
            </a:r>
            <a:r>
              <a:rPr lang="es-MX" sz="2000" dirty="0">
                <a:effectLst/>
                <a:latin typeface="Calibri" panose="020F0502020204030204" pitchFamily="34" charset="0"/>
                <a:ea typeface="Calibri" panose="020F0502020204030204" pitchFamily="34" charset="0"/>
                <a:cs typeface="Times New Roman" panose="02020603050405020304" pitchFamily="18" charset="0"/>
              </a:rPr>
              <a:t>Precio, No tener campo de venta y falta de tiempo.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MX" sz="2000" b="1" dirty="0">
                <a:effectLst/>
                <a:latin typeface="Calibri" panose="020F0502020204030204" pitchFamily="34" charset="0"/>
                <a:ea typeface="Calibri" panose="020F0502020204030204" pitchFamily="34" charset="0"/>
                <a:cs typeface="Times New Roman" panose="02020603050405020304" pitchFamily="18" charset="0"/>
              </a:rPr>
              <a:t>AMENAZAS: </a:t>
            </a:r>
            <a:r>
              <a:rPr lang="es-MX" sz="2000" dirty="0">
                <a:effectLst/>
                <a:latin typeface="Calibri" panose="020F0502020204030204" pitchFamily="34" charset="0"/>
                <a:ea typeface="Calibri" panose="020F0502020204030204" pitchFamily="34" charset="0"/>
                <a:cs typeface="Times New Roman" panose="02020603050405020304" pitchFamily="18" charset="0"/>
              </a:rPr>
              <a:t>No tener proveedores, amenaza de plagio, competencias, no tener suficiente clientela y no tener un lugar fijo para vender.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Tree>
    <p:extLst>
      <p:ext uri="{BB962C8B-B14F-4D97-AF65-F5344CB8AC3E}">
        <p14:creationId xmlns:p14="http://schemas.microsoft.com/office/powerpoint/2010/main" val="14329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ADAD-C540-7921-A8C8-819474C4C3A6}"/>
              </a:ext>
            </a:extLst>
          </p:cNvPr>
          <p:cNvSpPr>
            <a:spLocks noGrp="1"/>
          </p:cNvSpPr>
          <p:nvPr>
            <p:ph type="title"/>
          </p:nvPr>
        </p:nvSpPr>
        <p:spPr/>
        <p:txBody>
          <a:bodyPr/>
          <a:lstStyle/>
          <a:p>
            <a:pPr algn="ctr"/>
            <a:r>
              <a:rPr lang="es-MX" b="1" dirty="0"/>
              <a:t>PRECIO POR UNIDAD Y GANANCIAS ESPERADAS </a:t>
            </a:r>
          </a:p>
        </p:txBody>
      </p:sp>
      <p:graphicFrame>
        <p:nvGraphicFramePr>
          <p:cNvPr id="4" name="Marcador de contenido 3">
            <a:extLst>
              <a:ext uri="{FF2B5EF4-FFF2-40B4-BE49-F238E27FC236}">
                <a16:creationId xmlns:a16="http://schemas.microsoft.com/office/drawing/2014/main" id="{59E3EF7B-3705-D240-0F86-4BC9A5023727}"/>
              </a:ext>
            </a:extLst>
          </p:cNvPr>
          <p:cNvGraphicFramePr>
            <a:graphicFrameLocks noGrp="1"/>
          </p:cNvGraphicFramePr>
          <p:nvPr>
            <p:ph idx="1"/>
            <p:extLst>
              <p:ext uri="{D42A27DB-BD31-4B8C-83A1-F6EECF244321}">
                <p14:modId xmlns:p14="http://schemas.microsoft.com/office/powerpoint/2010/main" val="2870142291"/>
              </p:ext>
            </p:extLst>
          </p:nvPr>
        </p:nvGraphicFramePr>
        <p:xfrm>
          <a:off x="3211489" y="2117035"/>
          <a:ext cx="7398239" cy="4527068"/>
        </p:xfrm>
        <a:graphic>
          <a:graphicData uri="http://schemas.openxmlformats.org/drawingml/2006/table">
            <a:tbl>
              <a:tblPr firstRow="1" firstCol="1" bandRow="1">
                <a:tableStyleId>{5C22544A-7EE6-4342-B048-85BDC9FD1C3A}</a:tableStyleId>
              </a:tblPr>
              <a:tblGrid>
                <a:gridCol w="1419132">
                  <a:extLst>
                    <a:ext uri="{9D8B030D-6E8A-4147-A177-3AD203B41FA5}">
                      <a16:colId xmlns:a16="http://schemas.microsoft.com/office/drawing/2014/main" val="3404568995"/>
                    </a:ext>
                  </a:extLst>
                </a:gridCol>
                <a:gridCol w="1044990">
                  <a:extLst>
                    <a:ext uri="{9D8B030D-6E8A-4147-A177-3AD203B41FA5}">
                      <a16:colId xmlns:a16="http://schemas.microsoft.com/office/drawing/2014/main" val="4142867115"/>
                    </a:ext>
                  </a:extLst>
                </a:gridCol>
                <a:gridCol w="1393065">
                  <a:extLst>
                    <a:ext uri="{9D8B030D-6E8A-4147-A177-3AD203B41FA5}">
                      <a16:colId xmlns:a16="http://schemas.microsoft.com/office/drawing/2014/main" val="2226346393"/>
                    </a:ext>
                  </a:extLst>
                </a:gridCol>
                <a:gridCol w="1097891">
                  <a:extLst>
                    <a:ext uri="{9D8B030D-6E8A-4147-A177-3AD203B41FA5}">
                      <a16:colId xmlns:a16="http://schemas.microsoft.com/office/drawing/2014/main" val="4046423858"/>
                    </a:ext>
                  </a:extLst>
                </a:gridCol>
                <a:gridCol w="1152325">
                  <a:extLst>
                    <a:ext uri="{9D8B030D-6E8A-4147-A177-3AD203B41FA5}">
                      <a16:colId xmlns:a16="http://schemas.microsoft.com/office/drawing/2014/main" val="1283880110"/>
                    </a:ext>
                  </a:extLst>
                </a:gridCol>
                <a:gridCol w="1290836">
                  <a:extLst>
                    <a:ext uri="{9D8B030D-6E8A-4147-A177-3AD203B41FA5}">
                      <a16:colId xmlns:a16="http://schemas.microsoft.com/office/drawing/2014/main" val="3090128574"/>
                    </a:ext>
                  </a:extLst>
                </a:gridCol>
              </a:tblGrid>
              <a:tr h="846694">
                <a:tc>
                  <a:txBody>
                    <a:bodyPr/>
                    <a:lstStyle/>
                    <a:p>
                      <a:pPr marL="0" marR="0" algn="just">
                        <a:lnSpc>
                          <a:spcPct val="107000"/>
                        </a:lnSpc>
                        <a:spcBef>
                          <a:spcPts val="0"/>
                        </a:spcBef>
                        <a:spcAft>
                          <a:spcPts val="0"/>
                        </a:spcAft>
                      </a:pPr>
                      <a:r>
                        <a:rPr lang="es-MX" sz="1300" dirty="0">
                          <a:effectLst/>
                        </a:rPr>
                        <a:t>Brownies De Cheescake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Precio por Brownie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Precio por tanda (16 PZA)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Precio de venta del producto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67639957"/>
                  </a:ext>
                </a:extLst>
              </a:tr>
              <a:tr h="470010">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Materia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Harina de brownies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$9.5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801275702"/>
                  </a:ext>
                </a:extLst>
              </a:tr>
              <a:tr h="203467">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Azúcar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$0.125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1275259970"/>
                  </a:ext>
                </a:extLst>
              </a:tr>
              <a:tr h="632371">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Queso philadelphia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$2.375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$38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340566032"/>
                  </a:ext>
                </a:extLst>
              </a:tr>
              <a:tr h="203467">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Huevos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$0.75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825363601"/>
                  </a:ext>
                </a:extLst>
              </a:tr>
              <a:tr h="417919">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Extracto de vainilla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$0.125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832367252"/>
                  </a:ext>
                </a:extLst>
              </a:tr>
              <a:tr h="203467">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Agua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711006830"/>
                  </a:ext>
                </a:extLst>
              </a:tr>
              <a:tr h="846823">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Envase/ Logística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Etiquetas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$19.2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3291345006"/>
                  </a:ext>
                </a:extLst>
              </a:tr>
              <a:tr h="247429">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Bolsitas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$9.6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390712127"/>
                  </a:ext>
                </a:extLst>
              </a:tr>
              <a:tr h="203467">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Aceite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$0.062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2875803669"/>
                  </a:ext>
                </a:extLst>
              </a:tr>
              <a:tr h="203467">
                <a:tc>
                  <a:txBody>
                    <a:bodyPr/>
                    <a:lstStyle/>
                    <a:p>
                      <a:pPr marL="0" marR="0" algn="just">
                        <a:lnSpc>
                          <a:spcPct val="107000"/>
                        </a:lnSpc>
                        <a:spcBef>
                          <a:spcPts val="0"/>
                        </a:spcBef>
                        <a:spcAft>
                          <a:spcPts val="0"/>
                        </a:spcAft>
                      </a:pPr>
                      <a:r>
                        <a:rPr lang="es-MX" sz="1300">
                          <a:effectLst/>
                        </a:rPr>
                        <a:t>TOTAL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$14.75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a:effectLst/>
                        </a:rPr>
                        <a:t>$236.05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tc>
                  <a:txBody>
                    <a:bodyPr/>
                    <a:lstStyle/>
                    <a:p>
                      <a:pPr marL="0" marR="0" algn="just">
                        <a:lnSpc>
                          <a:spcPct val="107000"/>
                        </a:lnSpc>
                        <a:spcBef>
                          <a:spcPts val="0"/>
                        </a:spcBef>
                        <a:spcAft>
                          <a:spcPts val="0"/>
                        </a:spcAft>
                      </a:pPr>
                      <a:r>
                        <a:rPr lang="es-MX" sz="1300" dirty="0">
                          <a:effectLst/>
                        </a:rPr>
                        <a:t>$25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255" marR="55255" marT="0" marB="0"/>
                </a:tc>
                <a:extLst>
                  <a:ext uri="{0D108BD9-81ED-4DB2-BD59-A6C34878D82A}">
                    <a16:rowId xmlns:a16="http://schemas.microsoft.com/office/drawing/2014/main" val="4190341973"/>
                  </a:ext>
                </a:extLst>
              </a:tr>
            </a:tbl>
          </a:graphicData>
        </a:graphic>
      </p:graphicFrame>
    </p:spTree>
    <p:extLst>
      <p:ext uri="{BB962C8B-B14F-4D97-AF65-F5344CB8AC3E}">
        <p14:creationId xmlns:p14="http://schemas.microsoft.com/office/powerpoint/2010/main" val="930822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487F2-BDD2-4E2D-811D-1DB8840F5F26}"/>
              </a:ext>
            </a:extLst>
          </p:cNvPr>
          <p:cNvSpPr>
            <a:spLocks noGrp="1"/>
          </p:cNvSpPr>
          <p:nvPr>
            <p:ph type="title"/>
          </p:nvPr>
        </p:nvSpPr>
        <p:spPr/>
        <p:txBody>
          <a:bodyPr/>
          <a:lstStyle/>
          <a:p>
            <a:pPr algn="ctr"/>
            <a:r>
              <a:rPr lang="es-MX" b="1" dirty="0"/>
              <a:t>PLAZA LUGAR DE UBICACIÓN GEOGRAFICA DEL LUGAR</a:t>
            </a:r>
          </a:p>
        </p:txBody>
      </p:sp>
      <p:sp>
        <p:nvSpPr>
          <p:cNvPr id="3" name="Marcador de contenido 2">
            <a:extLst>
              <a:ext uri="{FF2B5EF4-FFF2-40B4-BE49-F238E27FC236}">
                <a16:creationId xmlns:a16="http://schemas.microsoft.com/office/drawing/2014/main" id="{B91D49DD-D327-7D5A-2D71-37638ED64F9E}"/>
              </a:ext>
            </a:extLst>
          </p:cNvPr>
          <p:cNvSpPr>
            <a:spLocks noGrp="1"/>
          </p:cNvSpPr>
          <p:nvPr>
            <p:ph idx="1"/>
          </p:nvPr>
        </p:nvSpPr>
        <p:spPr/>
        <p:txBody>
          <a:bodyPr/>
          <a:lstStyle/>
          <a:p>
            <a:pPr algn="ctr"/>
            <a:r>
              <a:rPr lang="es-MX" sz="2800" dirty="0">
                <a:effectLst/>
                <a:latin typeface="Calibri" panose="020F0502020204030204" pitchFamily="34" charset="0"/>
                <a:ea typeface="Calibri" panose="020F0502020204030204" pitchFamily="34" charset="0"/>
                <a:cs typeface="Times New Roman" panose="02020603050405020304" pitchFamily="18" charset="0"/>
              </a:rPr>
              <a:t>La plaza seria el domicilio del consumidor y/o el Instituto de Negocios e Innovación ubicado en </a:t>
            </a:r>
            <a:r>
              <a:rPr lang="es-MX" sz="2800" dirty="0" err="1">
                <a:effectLst/>
                <a:latin typeface="Calibri" panose="020F0502020204030204" pitchFamily="34" charset="0"/>
                <a:ea typeface="Calibri" panose="020F0502020204030204" pitchFamily="34" charset="0"/>
                <a:cs typeface="Times New Roman" panose="02020603050405020304" pitchFamily="18" charset="0"/>
              </a:rPr>
              <a:t>Blvd</a:t>
            </a:r>
            <a:r>
              <a:rPr lang="es-MX" sz="2800" dirty="0">
                <a:effectLst/>
                <a:latin typeface="Calibri" panose="020F0502020204030204" pitchFamily="34" charset="0"/>
                <a:ea typeface="Calibri" panose="020F0502020204030204" pitchFamily="34" charset="0"/>
                <a:cs typeface="Times New Roman" panose="02020603050405020304" pitchFamily="18" charset="0"/>
              </a:rPr>
              <a:t>. Central, Guasave, Sinaloa, México.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6" name="Imagen 5">
            <a:extLst>
              <a:ext uri="{FF2B5EF4-FFF2-40B4-BE49-F238E27FC236}">
                <a16:creationId xmlns:a16="http://schemas.microsoft.com/office/drawing/2014/main" id="{56397421-0A7F-7102-73D3-0A4867FD9014}"/>
              </a:ext>
            </a:extLst>
          </p:cNvPr>
          <p:cNvPicPr>
            <a:picLocks noChangeAspect="1"/>
          </p:cNvPicPr>
          <p:nvPr/>
        </p:nvPicPr>
        <p:blipFill>
          <a:blip r:embed="rId2">
            <a:duotone>
              <a:prstClr val="black"/>
              <a:schemeClr val="accent6">
                <a:lumMod val="50000"/>
                <a:tint val="45000"/>
                <a:satMod val="400000"/>
              </a:schemeClr>
            </a:duotone>
          </a:blip>
          <a:stretch>
            <a:fillRect/>
          </a:stretch>
        </p:blipFill>
        <p:spPr>
          <a:xfrm>
            <a:off x="5836537" y="4516572"/>
            <a:ext cx="2420750" cy="875958"/>
          </a:xfrm>
          <a:prstGeom prst="rect">
            <a:avLst/>
          </a:prstGeom>
        </p:spPr>
      </p:pic>
    </p:spTree>
    <p:extLst>
      <p:ext uri="{BB962C8B-B14F-4D97-AF65-F5344CB8AC3E}">
        <p14:creationId xmlns:p14="http://schemas.microsoft.com/office/powerpoint/2010/main" val="504512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510CF-83DF-2789-9528-13BE537DBAAB}"/>
              </a:ext>
            </a:extLst>
          </p:cNvPr>
          <p:cNvSpPr>
            <a:spLocks noGrp="1"/>
          </p:cNvSpPr>
          <p:nvPr>
            <p:ph type="title"/>
          </p:nvPr>
        </p:nvSpPr>
        <p:spPr/>
        <p:txBody>
          <a:bodyPr/>
          <a:lstStyle/>
          <a:p>
            <a:pPr algn="ctr"/>
            <a:r>
              <a:rPr lang="es-MX" b="1" dirty="0"/>
              <a:t>CANAL DE DISTRIBUCIÓN</a:t>
            </a:r>
          </a:p>
        </p:txBody>
      </p:sp>
      <p:sp>
        <p:nvSpPr>
          <p:cNvPr id="3" name="Marcador de contenido 2">
            <a:extLst>
              <a:ext uri="{FF2B5EF4-FFF2-40B4-BE49-F238E27FC236}">
                <a16:creationId xmlns:a16="http://schemas.microsoft.com/office/drawing/2014/main" id="{E4A12196-EA4C-5EA7-CC15-132320FD7668}"/>
              </a:ext>
            </a:extLst>
          </p:cNvPr>
          <p:cNvSpPr>
            <a:spLocks noGrp="1"/>
          </p:cNvSpPr>
          <p:nvPr>
            <p:ph idx="1"/>
          </p:nvPr>
        </p:nvSpPr>
        <p:spPr/>
        <p:txBody>
          <a:bodyPr/>
          <a:lstStyle/>
          <a:p>
            <a:pPr algn="ctr"/>
            <a:r>
              <a:rPr lang="es-MX" sz="2400" dirty="0">
                <a:effectLst/>
                <a:latin typeface="Calibri" panose="020F0502020204030204" pitchFamily="34" charset="0"/>
                <a:ea typeface="Calibri" panose="020F0502020204030204" pitchFamily="34" charset="0"/>
                <a:cs typeface="Times New Roman" panose="02020603050405020304" pitchFamily="18" charset="0"/>
              </a:rPr>
              <a:t>Canal directo, las mismas personas que los producen los entregan personalmente a los consumidores.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F8D75E19-D8F8-1ECF-F097-A280D351E371}"/>
              </a:ext>
            </a:extLst>
          </p:cNvPr>
          <p:cNvPicPr>
            <a:picLocks noChangeAspect="1"/>
          </p:cNvPicPr>
          <p:nvPr/>
        </p:nvPicPr>
        <p:blipFill>
          <a:blip r:embed="rId2"/>
          <a:stretch>
            <a:fillRect/>
          </a:stretch>
        </p:blipFill>
        <p:spPr>
          <a:xfrm>
            <a:off x="5339136" y="3639747"/>
            <a:ext cx="3415552" cy="227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779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13B628-96FF-5B2E-21E1-639BE66F7815}"/>
              </a:ext>
            </a:extLst>
          </p:cNvPr>
          <p:cNvSpPr>
            <a:spLocks noGrp="1"/>
          </p:cNvSpPr>
          <p:nvPr>
            <p:ph type="title"/>
          </p:nvPr>
        </p:nvSpPr>
        <p:spPr>
          <a:xfrm>
            <a:off x="2592925" y="690371"/>
            <a:ext cx="8911687" cy="1280890"/>
          </a:xfrm>
        </p:spPr>
        <p:txBody>
          <a:bodyPr/>
          <a:lstStyle/>
          <a:p>
            <a:pPr algn="ctr"/>
            <a:r>
              <a:rPr lang="es-MX" b="1" dirty="0"/>
              <a:t>TIPO DE DISTRUBICION </a:t>
            </a:r>
          </a:p>
        </p:txBody>
      </p:sp>
      <p:sp>
        <p:nvSpPr>
          <p:cNvPr id="3" name="Marcador de contenido 2">
            <a:extLst>
              <a:ext uri="{FF2B5EF4-FFF2-40B4-BE49-F238E27FC236}">
                <a16:creationId xmlns:a16="http://schemas.microsoft.com/office/drawing/2014/main" id="{37306318-9632-C89F-887B-E69B0702A396}"/>
              </a:ext>
            </a:extLst>
          </p:cNvPr>
          <p:cNvSpPr>
            <a:spLocks noGrp="1"/>
          </p:cNvSpPr>
          <p:nvPr>
            <p:ph idx="1"/>
          </p:nvPr>
        </p:nvSpPr>
        <p:spPr/>
        <p:txBody>
          <a:bodyPr/>
          <a:lstStyle/>
          <a:p>
            <a:pPr algn="just"/>
            <a:r>
              <a:rPr lang="es-MX" sz="2400" dirty="0">
                <a:effectLst/>
                <a:latin typeface="Calibri" panose="020F0502020204030204" pitchFamily="34" charset="0"/>
                <a:ea typeface="Calibri" panose="020F0502020204030204" pitchFamily="34" charset="0"/>
                <a:cs typeface="Times New Roman" panose="02020603050405020304" pitchFamily="18" charset="0"/>
              </a:rPr>
              <a:t>Se distribuirán de manera terrestre ya que el consumidor iría directamente al punto de venta ya sea caminando o en automóvil e igualmente si en algún caso es entrega a domicilio seria en automóvil.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6" name="Imagen 5">
            <a:extLst>
              <a:ext uri="{FF2B5EF4-FFF2-40B4-BE49-F238E27FC236}">
                <a16:creationId xmlns:a16="http://schemas.microsoft.com/office/drawing/2014/main" id="{18E48A15-1F27-BF59-9960-6B541F1B87A6}"/>
              </a:ext>
            </a:extLst>
          </p:cNvPr>
          <p:cNvPicPr>
            <a:picLocks noChangeAspect="1"/>
          </p:cNvPicPr>
          <p:nvPr/>
        </p:nvPicPr>
        <p:blipFill>
          <a:blip r:embed="rId2"/>
          <a:stretch>
            <a:fillRect/>
          </a:stretch>
        </p:blipFill>
        <p:spPr>
          <a:xfrm>
            <a:off x="4516838" y="3943908"/>
            <a:ext cx="3367620" cy="2289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530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4D5A1-30C0-0CA3-94C3-B31C8EFD5A2F}"/>
              </a:ext>
            </a:extLst>
          </p:cNvPr>
          <p:cNvSpPr>
            <a:spLocks noGrp="1"/>
          </p:cNvSpPr>
          <p:nvPr>
            <p:ph type="title"/>
          </p:nvPr>
        </p:nvSpPr>
        <p:spPr/>
        <p:txBody>
          <a:bodyPr/>
          <a:lstStyle/>
          <a:p>
            <a:pPr algn="ctr"/>
            <a:r>
              <a:rPr lang="es-MX" b="1" dirty="0"/>
              <a:t>PUNTO DE VENTA</a:t>
            </a:r>
          </a:p>
        </p:txBody>
      </p:sp>
      <p:sp>
        <p:nvSpPr>
          <p:cNvPr id="3" name="Marcador de contenido 2">
            <a:extLst>
              <a:ext uri="{FF2B5EF4-FFF2-40B4-BE49-F238E27FC236}">
                <a16:creationId xmlns:a16="http://schemas.microsoft.com/office/drawing/2014/main" id="{655598FB-A8E3-B37E-0099-12147CDDEF2F}"/>
              </a:ext>
            </a:extLst>
          </p:cNvPr>
          <p:cNvSpPr>
            <a:spLocks noGrp="1"/>
          </p:cNvSpPr>
          <p:nvPr>
            <p:ph idx="1"/>
          </p:nvPr>
        </p:nvSpPr>
        <p:spPr/>
        <p:txBody>
          <a:bodyPr/>
          <a:lstStyle/>
          <a:p>
            <a:pPr algn="just"/>
            <a:r>
              <a:rPr lang="es-MX" sz="2400" dirty="0">
                <a:effectLst/>
                <a:latin typeface="Calibri" panose="020F0502020204030204" pitchFamily="34" charset="0"/>
                <a:ea typeface="Calibri" panose="020F0502020204030204" pitchFamily="34" charset="0"/>
                <a:cs typeface="Times New Roman" panose="02020603050405020304" pitchFamily="18" charset="0"/>
              </a:rPr>
              <a:t>Los puntos de venta serían en el Instituto de Negocios e Innovación o directamente al domicilio del consumidor dentro del municipio de Guasave, estado de Sinaloa, México</a:t>
            </a:r>
            <a:r>
              <a:rPr lang="es-MX"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54CA139A-C5F5-77AB-165B-FEAC6F706D30}"/>
              </a:ext>
            </a:extLst>
          </p:cNvPr>
          <p:cNvPicPr>
            <a:picLocks noChangeAspect="1"/>
          </p:cNvPicPr>
          <p:nvPr/>
        </p:nvPicPr>
        <p:blipFill>
          <a:blip r:embed="rId2"/>
          <a:stretch>
            <a:fillRect/>
          </a:stretch>
        </p:blipFill>
        <p:spPr>
          <a:xfrm>
            <a:off x="5157134" y="4022411"/>
            <a:ext cx="1877731" cy="2469094"/>
          </a:xfrm>
          <a:prstGeom prst="rect">
            <a:avLst/>
          </a:prstGeom>
        </p:spPr>
      </p:pic>
    </p:spTree>
    <p:extLst>
      <p:ext uri="{BB962C8B-B14F-4D97-AF65-F5344CB8AC3E}">
        <p14:creationId xmlns:p14="http://schemas.microsoft.com/office/powerpoint/2010/main" val="137234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INTRODUCCIÓN</a:t>
            </a:r>
            <a:br>
              <a:rPr lang="es-MX" b="1" dirty="0"/>
            </a:br>
            <a:endParaRPr lang="es-MX" dirty="0"/>
          </a:p>
        </p:txBody>
      </p:sp>
      <p:sp>
        <p:nvSpPr>
          <p:cNvPr id="3" name="Marcador de contenido 2"/>
          <p:cNvSpPr>
            <a:spLocks noGrp="1"/>
          </p:cNvSpPr>
          <p:nvPr>
            <p:ph idx="1"/>
          </p:nvPr>
        </p:nvSpPr>
        <p:spPr>
          <a:xfrm>
            <a:off x="2589212" y="1643270"/>
            <a:ext cx="8915400" cy="3777622"/>
          </a:xfrm>
        </p:spPr>
        <p:txBody>
          <a:bodyPr/>
          <a:lstStyle/>
          <a:p>
            <a:pPr algn="just"/>
            <a:r>
              <a:rPr lang="es-MX" dirty="0"/>
              <a:t>En este trabajo de investigación se muestra una descripción detallada de la empresa, sus misiones, objetivos, valores etc. buscando presentar nuestra empresa Off Diet.</a:t>
            </a:r>
          </a:p>
          <a:p>
            <a:pPr algn="just"/>
            <a:r>
              <a:rPr lang="es-MX" dirty="0"/>
              <a:t>Off Diet es una empresa 100% Guasavense que busca brindar los mejores postres (principalmente brownies), elaborados con ingredientes de excelente calidad y con el mejor precio. Con la intención de regalarle momentos felices a las personas y satisfacer a los clientes. Esta empresa se encarga de ofrecer la mejor atención al cliente buscando que el consumidor viva una experiencia agradable y disfruten del producto. Se espera que esta empresa tenga éxito y sea recomendada por muchos clientes satisfechos</a:t>
            </a:r>
            <a:endParaRPr lang="es-MX" dirty="0"/>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rot="5400000">
            <a:off x="6221095" y="4095716"/>
            <a:ext cx="1651633" cy="3584865"/>
          </a:xfrm>
          <a:prstGeom prst="rect">
            <a:avLst/>
          </a:prstGeom>
        </p:spPr>
      </p:pic>
    </p:spTree>
    <p:extLst>
      <p:ext uri="{BB962C8B-B14F-4D97-AF65-F5344CB8AC3E}">
        <p14:creationId xmlns:p14="http://schemas.microsoft.com/office/powerpoint/2010/main" val="2832175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9FD26-A4DE-E72C-62F6-D2105423A873}"/>
              </a:ext>
            </a:extLst>
          </p:cNvPr>
          <p:cNvSpPr>
            <a:spLocks noGrp="1"/>
          </p:cNvSpPr>
          <p:nvPr>
            <p:ph type="title"/>
          </p:nvPr>
        </p:nvSpPr>
        <p:spPr/>
        <p:txBody>
          <a:bodyPr/>
          <a:lstStyle/>
          <a:p>
            <a:pPr algn="ctr"/>
            <a:r>
              <a:rPr lang="es-MX" b="1" dirty="0"/>
              <a:t>TRANSPORTE</a:t>
            </a:r>
          </a:p>
        </p:txBody>
      </p:sp>
      <p:sp>
        <p:nvSpPr>
          <p:cNvPr id="3" name="Marcador de contenido 2">
            <a:extLst>
              <a:ext uri="{FF2B5EF4-FFF2-40B4-BE49-F238E27FC236}">
                <a16:creationId xmlns:a16="http://schemas.microsoft.com/office/drawing/2014/main" id="{7734F0DF-96CB-9A92-C2A7-BC27AA6C98C2}"/>
              </a:ext>
            </a:extLst>
          </p:cNvPr>
          <p:cNvSpPr>
            <a:spLocks noGrp="1"/>
          </p:cNvSpPr>
          <p:nvPr>
            <p:ph idx="1"/>
          </p:nvPr>
        </p:nvSpPr>
        <p:spPr/>
        <p:txBody>
          <a:bodyPr/>
          <a:lstStyle/>
          <a:p>
            <a:pPr algn="ctr"/>
            <a:r>
              <a:rPr lang="es-MX" sz="2400" dirty="0">
                <a:effectLst/>
                <a:latin typeface="Calibri" panose="020F0502020204030204" pitchFamily="34" charset="0"/>
                <a:ea typeface="Calibri" panose="020F0502020204030204" pitchFamily="34" charset="0"/>
                <a:cs typeface="Times New Roman" panose="02020603050405020304" pitchFamily="18" charset="0"/>
              </a:rPr>
              <a:t>El trasporte seria de manera terrestre en automóvil utilitario y/o directamente caminando.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C0157CD6-D47B-F1CB-DCDB-86193396F8AB}"/>
              </a:ext>
            </a:extLst>
          </p:cNvPr>
          <p:cNvPicPr>
            <a:picLocks noChangeAspect="1"/>
          </p:cNvPicPr>
          <p:nvPr/>
        </p:nvPicPr>
        <p:blipFill>
          <a:blip r:embed="rId2"/>
          <a:stretch>
            <a:fillRect/>
          </a:stretch>
        </p:blipFill>
        <p:spPr>
          <a:xfrm>
            <a:off x="3379441" y="3429000"/>
            <a:ext cx="1694835" cy="3206774"/>
          </a:xfrm>
          <a:prstGeom prst="rect">
            <a:avLst/>
          </a:prstGeom>
        </p:spPr>
      </p:pic>
      <p:pic>
        <p:nvPicPr>
          <p:cNvPr id="5" name="Imagen 4">
            <a:extLst>
              <a:ext uri="{FF2B5EF4-FFF2-40B4-BE49-F238E27FC236}">
                <a16:creationId xmlns:a16="http://schemas.microsoft.com/office/drawing/2014/main" id="{858BCF14-A892-3D66-AA33-3B78A74C030B}"/>
              </a:ext>
            </a:extLst>
          </p:cNvPr>
          <p:cNvPicPr>
            <a:picLocks noChangeAspect="1"/>
          </p:cNvPicPr>
          <p:nvPr/>
        </p:nvPicPr>
        <p:blipFill>
          <a:blip r:embed="rId3"/>
          <a:stretch>
            <a:fillRect/>
          </a:stretch>
        </p:blipFill>
        <p:spPr>
          <a:xfrm>
            <a:off x="6287475" y="4316585"/>
            <a:ext cx="4377307" cy="2292295"/>
          </a:xfrm>
          <a:prstGeom prst="rect">
            <a:avLst/>
          </a:prstGeom>
        </p:spPr>
      </p:pic>
    </p:spTree>
    <p:extLst>
      <p:ext uri="{BB962C8B-B14F-4D97-AF65-F5344CB8AC3E}">
        <p14:creationId xmlns:p14="http://schemas.microsoft.com/office/powerpoint/2010/main" val="221986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22F1B-B87E-AFBE-4218-A34ADAEB9B81}"/>
              </a:ext>
            </a:extLst>
          </p:cNvPr>
          <p:cNvSpPr>
            <a:spLocks noGrp="1"/>
          </p:cNvSpPr>
          <p:nvPr>
            <p:ph type="title"/>
          </p:nvPr>
        </p:nvSpPr>
        <p:spPr/>
        <p:txBody>
          <a:bodyPr/>
          <a:lstStyle/>
          <a:p>
            <a:pPr algn="ctr"/>
            <a:r>
              <a:rPr lang="es-MX" b="1" dirty="0"/>
              <a:t>RUTA</a:t>
            </a:r>
          </a:p>
        </p:txBody>
      </p:sp>
      <p:sp>
        <p:nvSpPr>
          <p:cNvPr id="3" name="Marcador de contenido 2">
            <a:extLst>
              <a:ext uri="{FF2B5EF4-FFF2-40B4-BE49-F238E27FC236}">
                <a16:creationId xmlns:a16="http://schemas.microsoft.com/office/drawing/2014/main" id="{18772A33-38AF-9F18-78D1-B77D6BE442D6}"/>
              </a:ext>
            </a:extLst>
          </p:cNvPr>
          <p:cNvSpPr>
            <a:spLocks noGrp="1"/>
          </p:cNvSpPr>
          <p:nvPr>
            <p:ph idx="1"/>
          </p:nvPr>
        </p:nvSpPr>
        <p:spPr/>
        <p:txBody>
          <a:bodyPr/>
          <a:lstStyle/>
          <a:p>
            <a:pPr algn="ctr"/>
            <a:r>
              <a:rPr lang="es-MX" sz="2400" dirty="0">
                <a:effectLst/>
                <a:latin typeface="Calibri" panose="020F0502020204030204" pitchFamily="34" charset="0"/>
                <a:ea typeface="Calibri" panose="020F0502020204030204" pitchFamily="34" charset="0"/>
                <a:cs typeface="Times New Roman" panose="02020603050405020304" pitchFamily="18" charset="0"/>
              </a:rPr>
              <a:t>La ruta sería directamente a al domicilio donde se entregaría el producto y el Instituto de Negocios e Innovación.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A331FF8F-637E-27A7-C2F4-98BDB11870BF}"/>
              </a:ext>
            </a:extLst>
          </p:cNvPr>
          <p:cNvPicPr>
            <a:picLocks noChangeAspect="1"/>
          </p:cNvPicPr>
          <p:nvPr/>
        </p:nvPicPr>
        <p:blipFill>
          <a:blip r:embed="rId2"/>
          <a:stretch>
            <a:fillRect/>
          </a:stretch>
        </p:blipFill>
        <p:spPr>
          <a:xfrm>
            <a:off x="7046912" y="4022411"/>
            <a:ext cx="2426418" cy="877900"/>
          </a:xfrm>
          <a:prstGeom prst="rect">
            <a:avLst/>
          </a:prstGeom>
        </p:spPr>
      </p:pic>
      <p:pic>
        <p:nvPicPr>
          <p:cNvPr id="5" name="Imagen 4">
            <a:extLst>
              <a:ext uri="{FF2B5EF4-FFF2-40B4-BE49-F238E27FC236}">
                <a16:creationId xmlns:a16="http://schemas.microsoft.com/office/drawing/2014/main" id="{A7A6CE61-1D76-C021-016A-4D4103B15BAF}"/>
              </a:ext>
            </a:extLst>
          </p:cNvPr>
          <p:cNvPicPr>
            <a:picLocks noChangeAspect="1"/>
          </p:cNvPicPr>
          <p:nvPr/>
        </p:nvPicPr>
        <p:blipFill>
          <a:blip r:embed="rId3"/>
          <a:stretch>
            <a:fillRect/>
          </a:stretch>
        </p:blipFill>
        <p:spPr>
          <a:xfrm>
            <a:off x="4350311" y="3429000"/>
            <a:ext cx="1574867" cy="2070847"/>
          </a:xfrm>
          <a:prstGeom prst="rect">
            <a:avLst/>
          </a:prstGeom>
        </p:spPr>
      </p:pic>
    </p:spTree>
    <p:extLst>
      <p:ext uri="{BB962C8B-B14F-4D97-AF65-F5344CB8AC3E}">
        <p14:creationId xmlns:p14="http://schemas.microsoft.com/office/powerpoint/2010/main" val="212136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61FB6-23A5-D113-AEB8-98E45BA310E3}"/>
              </a:ext>
            </a:extLst>
          </p:cNvPr>
          <p:cNvSpPr>
            <a:spLocks noGrp="1"/>
          </p:cNvSpPr>
          <p:nvPr>
            <p:ph type="title"/>
          </p:nvPr>
        </p:nvSpPr>
        <p:spPr/>
        <p:txBody>
          <a:bodyPr/>
          <a:lstStyle/>
          <a:p>
            <a:pPr algn="ctr"/>
            <a:r>
              <a:rPr lang="es-MX" b="1" dirty="0"/>
              <a:t>ESTRATEGIA DE ENTRADA </a:t>
            </a:r>
          </a:p>
        </p:txBody>
      </p:sp>
      <p:sp>
        <p:nvSpPr>
          <p:cNvPr id="3" name="Marcador de contenido 2">
            <a:extLst>
              <a:ext uri="{FF2B5EF4-FFF2-40B4-BE49-F238E27FC236}">
                <a16:creationId xmlns:a16="http://schemas.microsoft.com/office/drawing/2014/main" id="{E4A1F2D1-868C-2B33-1C8D-8FFEA7C74D61}"/>
              </a:ext>
            </a:extLst>
          </p:cNvPr>
          <p:cNvSpPr>
            <a:spLocks noGrp="1"/>
          </p:cNvSpPr>
          <p:nvPr>
            <p:ph idx="1"/>
          </p:nvPr>
        </p:nvSpPr>
        <p:spPr/>
        <p:txBody>
          <a:bodyPr/>
          <a:lstStyle/>
          <a:p>
            <a:pPr algn="just"/>
            <a:r>
              <a:rPr lang="es-MX" sz="2400" dirty="0">
                <a:effectLst/>
                <a:latin typeface="Calibri" panose="020F0502020204030204" pitchFamily="34" charset="0"/>
                <a:ea typeface="Calibri" panose="020F0502020204030204" pitchFamily="34" charset="0"/>
                <a:cs typeface="Times New Roman" panose="02020603050405020304" pitchFamily="18" charset="0"/>
              </a:rPr>
              <a:t>El producto será presentado dentro de Guasave dándolo a conocer dentro del el Instituto de Negocios e Innovación y tiendas locales como estrategia de entrada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4482D5C8-336F-6593-C66B-F40AAFBF7AEE}"/>
              </a:ext>
            </a:extLst>
          </p:cNvPr>
          <p:cNvPicPr>
            <a:picLocks noChangeAspect="1"/>
          </p:cNvPicPr>
          <p:nvPr/>
        </p:nvPicPr>
        <p:blipFill>
          <a:blip r:embed="rId2"/>
          <a:stretch>
            <a:fillRect/>
          </a:stretch>
        </p:blipFill>
        <p:spPr>
          <a:xfrm>
            <a:off x="4637730" y="4015609"/>
            <a:ext cx="2916540" cy="212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210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D5EA8-57E5-5FFA-626F-D88CD622649F}"/>
              </a:ext>
            </a:extLst>
          </p:cNvPr>
          <p:cNvSpPr>
            <a:spLocks noGrp="1"/>
          </p:cNvSpPr>
          <p:nvPr>
            <p:ph type="title"/>
          </p:nvPr>
        </p:nvSpPr>
        <p:spPr/>
        <p:txBody>
          <a:bodyPr/>
          <a:lstStyle/>
          <a:p>
            <a:pPr algn="ctr"/>
            <a:r>
              <a:rPr lang="es-MX" b="1" dirty="0"/>
              <a:t>DISEÑOS Y MEDIOS</a:t>
            </a:r>
            <a:r>
              <a:rPr lang="es-MX" dirty="0"/>
              <a:t> </a:t>
            </a:r>
          </a:p>
        </p:txBody>
      </p:sp>
      <p:sp>
        <p:nvSpPr>
          <p:cNvPr id="3" name="Marcador de contenido 2">
            <a:extLst>
              <a:ext uri="{FF2B5EF4-FFF2-40B4-BE49-F238E27FC236}">
                <a16:creationId xmlns:a16="http://schemas.microsoft.com/office/drawing/2014/main" id="{BFC5F6E6-762B-BAD8-547A-1A71C6A2882C}"/>
              </a:ext>
            </a:extLst>
          </p:cNvPr>
          <p:cNvSpPr>
            <a:spLocks noGrp="1"/>
          </p:cNvSpPr>
          <p:nvPr>
            <p:ph idx="1"/>
          </p:nvPr>
        </p:nvSpPr>
        <p:spPr/>
        <p:txBody>
          <a:bodyPr/>
          <a:lstStyle/>
          <a:p>
            <a:pPr algn="just"/>
            <a:r>
              <a:rPr lang="es-MX" sz="2400" dirty="0">
                <a:effectLst/>
                <a:latin typeface="Calibri" panose="020F0502020204030204" pitchFamily="34" charset="0"/>
                <a:ea typeface="Calibri" panose="020F0502020204030204" pitchFamily="34" charset="0"/>
                <a:cs typeface="Times New Roman" panose="02020603050405020304" pitchFamily="18" charset="0"/>
              </a:rPr>
              <a:t>Se promocionarán a través de redes sociales como Instagram, Facebook, </a:t>
            </a:r>
            <a:r>
              <a:rPr lang="es-MX" sz="2400" dirty="0" err="1">
                <a:effectLst/>
                <a:latin typeface="Calibri" panose="020F0502020204030204" pitchFamily="34" charset="0"/>
                <a:ea typeface="Calibri" panose="020F0502020204030204" pitchFamily="34" charset="0"/>
                <a:cs typeface="Times New Roman" panose="02020603050405020304" pitchFamily="18" charset="0"/>
              </a:rPr>
              <a:t>Tik</a:t>
            </a:r>
            <a:r>
              <a:rPr lang="es-MX" sz="2400" dirty="0">
                <a:effectLst/>
                <a:latin typeface="Calibri" panose="020F0502020204030204" pitchFamily="34" charset="0"/>
                <a:ea typeface="Calibri" panose="020F0502020204030204" pitchFamily="34" charset="0"/>
                <a:cs typeface="Times New Roman" panose="02020603050405020304" pitchFamily="18" charset="0"/>
              </a:rPr>
              <a:t> </a:t>
            </a:r>
            <a:r>
              <a:rPr lang="es-MX" sz="2400" dirty="0" err="1">
                <a:effectLst/>
                <a:latin typeface="Calibri" panose="020F0502020204030204" pitchFamily="34" charset="0"/>
                <a:ea typeface="Calibri" panose="020F0502020204030204" pitchFamily="34" charset="0"/>
                <a:cs typeface="Times New Roman" panose="02020603050405020304" pitchFamily="18" charset="0"/>
              </a:rPr>
              <a:t>Tok</a:t>
            </a:r>
            <a:r>
              <a:rPr lang="es-MX" sz="2400" dirty="0">
                <a:effectLst/>
                <a:latin typeface="Calibri" panose="020F0502020204030204" pitchFamily="34" charset="0"/>
                <a:ea typeface="Calibri" panose="020F0502020204030204" pitchFamily="34" charset="0"/>
                <a:cs typeface="Times New Roman" panose="02020603050405020304" pitchFamily="18" charset="0"/>
              </a:rPr>
              <a:t>, entre otras redes.  También se utilizarán posters y anuncios en el Instituto de Negocios e Innovación, al igual que dar degustaciones al público.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a:extLst>
              <a:ext uri="{FF2B5EF4-FFF2-40B4-BE49-F238E27FC236}">
                <a16:creationId xmlns:a16="http://schemas.microsoft.com/office/drawing/2014/main" id="{E546B02E-6905-9369-270B-1D9306040A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5050" y1="40400" x2="34150" y2="56500"/>
                        <a14:foregroundMark x1="34150" y1="56500" x2="41950" y2="64900"/>
                        <a14:foregroundMark x1="41950" y1="64900" x2="53050" y2="65900"/>
                        <a14:foregroundMark x1="53050" y1="65900" x2="60300" y2="62900"/>
                        <a14:foregroundMark x1="60300" y1="62900" x2="66650" y2="51200"/>
                        <a14:foregroundMark x1="66650" y1="51200" x2="66300" y2="42150"/>
                        <a14:foregroundMark x1="66300" y1="42150" x2="51400" y2="33050"/>
                        <a14:foregroundMark x1="51400" y1="33050" x2="37200" y2="37550"/>
                        <a14:foregroundMark x1="37200" y1="37550" x2="35800" y2="38650"/>
                        <a14:foregroundMark x1="47950" y1="47850" x2="50900" y2="52950"/>
                      </a14:backgroundRemoval>
                    </a14:imgEffect>
                  </a14:imgLayer>
                </a14:imgProps>
              </a:ext>
            </a:extLst>
          </a:blip>
          <a:stretch>
            <a:fillRect/>
          </a:stretch>
        </p:blipFill>
        <p:spPr>
          <a:xfrm>
            <a:off x="3825927" y="4205864"/>
            <a:ext cx="2028026" cy="2028026"/>
          </a:xfrm>
          <a:prstGeom prst="rect">
            <a:avLst/>
          </a:prstGeom>
        </p:spPr>
      </p:pic>
      <p:pic>
        <p:nvPicPr>
          <p:cNvPr id="5" name="Imagen 4">
            <a:extLst>
              <a:ext uri="{FF2B5EF4-FFF2-40B4-BE49-F238E27FC236}">
                <a16:creationId xmlns:a16="http://schemas.microsoft.com/office/drawing/2014/main" id="{A71FE3AC-AE7B-59F3-6FD7-489A22310A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53021" y="4205864"/>
            <a:ext cx="2028026" cy="2028026"/>
          </a:xfrm>
          <a:prstGeom prst="rect">
            <a:avLst/>
          </a:prstGeom>
        </p:spPr>
      </p:pic>
      <p:pic>
        <p:nvPicPr>
          <p:cNvPr id="6" name="Imagen 5">
            <a:extLst>
              <a:ext uri="{FF2B5EF4-FFF2-40B4-BE49-F238E27FC236}">
                <a16:creationId xmlns:a16="http://schemas.microsoft.com/office/drawing/2014/main" id="{4951276C-8C65-AFD7-3DEC-AB4E7DE8CB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160231" y="4205864"/>
            <a:ext cx="3890682" cy="2062995"/>
          </a:xfrm>
          <a:prstGeom prst="rect">
            <a:avLst/>
          </a:prstGeom>
        </p:spPr>
      </p:pic>
    </p:spTree>
    <p:extLst>
      <p:ext uri="{BB962C8B-B14F-4D97-AF65-F5344CB8AC3E}">
        <p14:creationId xmlns:p14="http://schemas.microsoft.com/office/powerpoint/2010/main" val="1547998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E8168-B816-A749-A130-E8B5A6BAE9CC}"/>
              </a:ext>
            </a:extLst>
          </p:cNvPr>
          <p:cNvSpPr>
            <a:spLocks noGrp="1"/>
          </p:cNvSpPr>
          <p:nvPr>
            <p:ph type="title"/>
          </p:nvPr>
        </p:nvSpPr>
        <p:spPr/>
        <p:txBody>
          <a:bodyPr/>
          <a:lstStyle/>
          <a:p>
            <a:pPr algn="ctr"/>
            <a:r>
              <a:rPr lang="es-MX" b="1" dirty="0"/>
              <a:t>MEDIOS</a:t>
            </a:r>
          </a:p>
        </p:txBody>
      </p:sp>
      <p:sp>
        <p:nvSpPr>
          <p:cNvPr id="3" name="Marcador de contenido 2">
            <a:extLst>
              <a:ext uri="{FF2B5EF4-FFF2-40B4-BE49-F238E27FC236}">
                <a16:creationId xmlns:a16="http://schemas.microsoft.com/office/drawing/2014/main" id="{1460E350-DFF5-C7F3-C661-2293C1DB8BBF}"/>
              </a:ext>
            </a:extLst>
          </p:cNvPr>
          <p:cNvSpPr>
            <a:spLocks noGrp="1"/>
          </p:cNvSpPr>
          <p:nvPr>
            <p:ph idx="1"/>
          </p:nvPr>
        </p:nvSpPr>
        <p:spPr/>
        <p:txBody>
          <a:bodyPr/>
          <a:lstStyle/>
          <a:p>
            <a:pPr algn="ctr"/>
            <a:r>
              <a:rPr lang="es-MX" sz="2400" dirty="0">
                <a:effectLst/>
                <a:latin typeface="Calibri" panose="020F0502020204030204" pitchFamily="34" charset="0"/>
                <a:ea typeface="Calibri" panose="020F0502020204030204" pitchFamily="34" charset="0"/>
                <a:cs typeface="Times New Roman" panose="02020603050405020304" pitchFamily="18" charset="0"/>
              </a:rPr>
              <a:t>La publicidad de nuestro producto será por medio de redes sociales, anuncios, posters y degustaciones.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sz="2400" dirty="0"/>
          </a:p>
        </p:txBody>
      </p:sp>
      <p:pic>
        <p:nvPicPr>
          <p:cNvPr id="4" name="Imagen 3" descr="C:\Users\ximel\Downloads\a54b4269-1a5d-4c17-8131-ab8b6769b56b.JPG"/>
          <p:cNvPicPr/>
          <p:nvPr/>
        </p:nvPicPr>
        <p:blipFill rotWithShape="1">
          <a:blip r:embed="rId2" cstate="print">
            <a:extLst>
              <a:ext uri="{28A0092B-C50C-407E-A947-70E740481C1C}">
                <a14:useLocalDpi xmlns:a14="http://schemas.microsoft.com/office/drawing/2010/main" val="0"/>
              </a:ext>
            </a:extLst>
          </a:blip>
          <a:srcRect l="12080" t="16016" r="2801" b="8956"/>
          <a:stretch/>
        </p:blipFill>
        <p:spPr bwMode="auto">
          <a:xfrm>
            <a:off x="5479469" y="3284993"/>
            <a:ext cx="2180287" cy="2307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348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t>PLAN DE INVERSIÓN</a:t>
            </a:r>
            <a:endParaRPr lang="es-MX"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0450876"/>
              </p:ext>
            </p:extLst>
          </p:nvPr>
        </p:nvGraphicFramePr>
        <p:xfrm>
          <a:off x="3753884" y="2085258"/>
          <a:ext cx="6589768" cy="3533667"/>
        </p:xfrm>
        <a:graphic>
          <a:graphicData uri="http://schemas.openxmlformats.org/drawingml/2006/table">
            <a:tbl>
              <a:tblPr firstRow="1" firstCol="1" bandRow="1">
                <a:tableStyleId>{5C22544A-7EE6-4342-B048-85BDC9FD1C3A}</a:tableStyleId>
              </a:tblPr>
              <a:tblGrid>
                <a:gridCol w="3294884">
                  <a:extLst>
                    <a:ext uri="{9D8B030D-6E8A-4147-A177-3AD203B41FA5}">
                      <a16:colId xmlns:a16="http://schemas.microsoft.com/office/drawing/2014/main" val="2700274995"/>
                    </a:ext>
                  </a:extLst>
                </a:gridCol>
                <a:gridCol w="3294884">
                  <a:extLst>
                    <a:ext uri="{9D8B030D-6E8A-4147-A177-3AD203B41FA5}">
                      <a16:colId xmlns:a16="http://schemas.microsoft.com/office/drawing/2014/main" val="3924726114"/>
                    </a:ext>
                  </a:extLst>
                </a:gridCol>
              </a:tblGrid>
              <a:tr h="294332">
                <a:tc>
                  <a:txBody>
                    <a:bodyPr/>
                    <a:lstStyle/>
                    <a:p>
                      <a:pPr algn="just">
                        <a:lnSpc>
                          <a:spcPct val="150000"/>
                        </a:lnSpc>
                        <a:spcAft>
                          <a:spcPts val="0"/>
                        </a:spcAft>
                      </a:pPr>
                      <a:r>
                        <a:rPr lang="es-MX" sz="1200">
                          <a:effectLst/>
                        </a:rPr>
                        <a:t>Maquinaria y equipos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Precio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2014377"/>
                  </a:ext>
                </a:extLst>
              </a:tr>
              <a:tr h="294485">
                <a:tc>
                  <a:txBody>
                    <a:bodyPr/>
                    <a:lstStyle/>
                    <a:p>
                      <a:pPr algn="just">
                        <a:lnSpc>
                          <a:spcPct val="150000"/>
                        </a:lnSpc>
                        <a:spcAft>
                          <a:spcPts val="0"/>
                        </a:spcAft>
                      </a:pPr>
                      <a:r>
                        <a:rPr lang="es-MX" sz="1200">
                          <a:effectLst/>
                        </a:rPr>
                        <a:t>Horno eléctrico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15,759$mxn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460525"/>
                  </a:ext>
                </a:extLst>
              </a:tr>
              <a:tr h="294485">
                <a:tc>
                  <a:txBody>
                    <a:bodyPr/>
                    <a:lstStyle/>
                    <a:p>
                      <a:pPr algn="just">
                        <a:lnSpc>
                          <a:spcPct val="150000"/>
                        </a:lnSpc>
                        <a:spcAft>
                          <a:spcPts val="0"/>
                        </a:spcAft>
                      </a:pPr>
                      <a:r>
                        <a:rPr lang="es-MX" sz="1200">
                          <a:effectLst/>
                        </a:rPr>
                        <a:t>Batidora kitchen aid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11,700$mxn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1806106"/>
                  </a:ext>
                </a:extLst>
              </a:tr>
              <a:tr h="294485">
                <a:tc>
                  <a:txBody>
                    <a:bodyPr/>
                    <a:lstStyle/>
                    <a:p>
                      <a:pPr algn="just">
                        <a:lnSpc>
                          <a:spcPct val="150000"/>
                        </a:lnSpc>
                        <a:spcAft>
                          <a:spcPts val="0"/>
                        </a:spcAft>
                      </a:pPr>
                      <a:r>
                        <a:rPr lang="es-MX" sz="1200">
                          <a:effectLst/>
                        </a:rPr>
                        <a:t>Batidora manual kitchen aid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1,971$mxn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3483721"/>
                  </a:ext>
                </a:extLst>
              </a:tr>
              <a:tr h="294485">
                <a:tc>
                  <a:txBody>
                    <a:bodyPr/>
                    <a:lstStyle/>
                    <a:p>
                      <a:pPr algn="just">
                        <a:lnSpc>
                          <a:spcPct val="150000"/>
                        </a:lnSpc>
                        <a:spcAft>
                          <a:spcPts val="0"/>
                        </a:spcAft>
                      </a:pPr>
                      <a:r>
                        <a:rPr lang="es-MX" sz="1200">
                          <a:effectLst/>
                        </a:rPr>
                        <a:t>Charola de cristal 10 x 15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555$mxn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4624950"/>
                  </a:ext>
                </a:extLst>
              </a:tr>
              <a:tr h="294485">
                <a:tc>
                  <a:txBody>
                    <a:bodyPr/>
                    <a:lstStyle/>
                    <a:p>
                      <a:pPr algn="just">
                        <a:lnSpc>
                          <a:spcPct val="150000"/>
                        </a:lnSpc>
                        <a:spcAft>
                          <a:spcPts val="0"/>
                        </a:spcAft>
                      </a:pPr>
                      <a:r>
                        <a:rPr lang="es-MX" sz="1200">
                          <a:effectLst/>
                        </a:rPr>
                        <a:t>Espátulas de hule (miserable)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152$mxn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3735170"/>
                  </a:ext>
                </a:extLst>
              </a:tr>
              <a:tr h="294485">
                <a:tc>
                  <a:txBody>
                    <a:bodyPr/>
                    <a:lstStyle/>
                    <a:p>
                      <a:pPr algn="just">
                        <a:lnSpc>
                          <a:spcPct val="150000"/>
                        </a:lnSpc>
                        <a:spcAft>
                          <a:spcPts val="0"/>
                        </a:spcAft>
                      </a:pPr>
                      <a:r>
                        <a:rPr lang="es-MX" sz="1200">
                          <a:effectLst/>
                        </a:rPr>
                        <a:t>Colador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50$mxn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504125"/>
                  </a:ext>
                </a:extLst>
              </a:tr>
              <a:tr h="294485">
                <a:tc>
                  <a:txBody>
                    <a:bodyPr/>
                    <a:lstStyle/>
                    <a:p>
                      <a:pPr algn="just">
                        <a:lnSpc>
                          <a:spcPct val="150000"/>
                        </a:lnSpc>
                        <a:spcAft>
                          <a:spcPts val="0"/>
                        </a:spcAft>
                      </a:pPr>
                      <a:r>
                        <a:rPr lang="es-MX" sz="1200">
                          <a:effectLst/>
                        </a:rPr>
                        <a:t>Cuchillo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132$mxn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807602"/>
                  </a:ext>
                </a:extLst>
              </a:tr>
              <a:tr h="294485">
                <a:tc>
                  <a:txBody>
                    <a:bodyPr/>
                    <a:lstStyle/>
                    <a:p>
                      <a:pPr algn="just">
                        <a:lnSpc>
                          <a:spcPct val="150000"/>
                        </a:lnSpc>
                        <a:spcAft>
                          <a:spcPts val="0"/>
                        </a:spcAft>
                      </a:pPr>
                      <a:r>
                        <a:rPr lang="es-MX" sz="1200">
                          <a:effectLst/>
                        </a:rPr>
                        <a:t>Bowl de cristal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209$mxn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3812306"/>
                  </a:ext>
                </a:extLst>
              </a:tr>
              <a:tr h="294485">
                <a:tc>
                  <a:txBody>
                    <a:bodyPr/>
                    <a:lstStyle/>
                    <a:p>
                      <a:pPr algn="just">
                        <a:lnSpc>
                          <a:spcPct val="150000"/>
                        </a:lnSpc>
                        <a:spcAft>
                          <a:spcPts val="0"/>
                        </a:spcAft>
                      </a:pPr>
                      <a:r>
                        <a:rPr lang="es-MX" sz="1200">
                          <a:effectLst/>
                        </a:rPr>
                        <a:t>Cucharon de plástico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30$mxn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9444034"/>
                  </a:ext>
                </a:extLst>
              </a:tr>
              <a:tr h="294485">
                <a:tc>
                  <a:txBody>
                    <a:bodyPr/>
                    <a:lstStyle/>
                    <a:p>
                      <a:pPr algn="just">
                        <a:lnSpc>
                          <a:spcPct val="150000"/>
                        </a:lnSpc>
                        <a:spcAft>
                          <a:spcPts val="0"/>
                        </a:spcAft>
                      </a:pPr>
                      <a:r>
                        <a:rPr lang="es-MX" sz="1200">
                          <a:effectLst/>
                        </a:rPr>
                        <a:t>Taza medidora de cristal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290$mxn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85751"/>
                  </a:ext>
                </a:extLst>
              </a:tr>
              <a:tr h="294485">
                <a:tc>
                  <a:txBody>
                    <a:bodyPr/>
                    <a:lstStyle/>
                    <a:p>
                      <a:pPr algn="just">
                        <a:lnSpc>
                          <a:spcPct val="150000"/>
                        </a:lnSpc>
                        <a:spcAft>
                          <a:spcPts val="0"/>
                        </a:spcAft>
                      </a:pPr>
                      <a:r>
                        <a:rPr lang="es-MX" sz="1200">
                          <a:effectLst/>
                        </a:rPr>
                        <a:t>Total: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dirty="0">
                          <a:effectLst/>
                        </a:rPr>
                        <a:t>30,848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4172729"/>
                  </a:ext>
                </a:extLst>
              </a:tr>
            </a:tbl>
          </a:graphicData>
        </a:graphic>
      </p:graphicFrame>
    </p:spTree>
    <p:extLst>
      <p:ext uri="{BB962C8B-B14F-4D97-AF65-F5344CB8AC3E}">
        <p14:creationId xmlns:p14="http://schemas.microsoft.com/office/powerpoint/2010/main" val="3223521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t>INSTALACIONES</a:t>
            </a:r>
            <a:endParaRPr lang="es-MX" b="1" dirty="0"/>
          </a:p>
        </p:txBody>
      </p:sp>
      <p:sp>
        <p:nvSpPr>
          <p:cNvPr id="3" name="Marcador de contenido 2"/>
          <p:cNvSpPr>
            <a:spLocks noGrp="1"/>
          </p:cNvSpPr>
          <p:nvPr>
            <p:ph idx="1"/>
          </p:nvPr>
        </p:nvSpPr>
        <p:spPr/>
        <p:txBody>
          <a:bodyPr/>
          <a:lstStyle/>
          <a:p>
            <a:pPr algn="just"/>
            <a:r>
              <a:rPr lang="es-MX" dirty="0"/>
              <a:t>Las instalaciones utilizadas serian la cocina en la casa de nuestra colaboradora Flor Alicia donde se ubica la mayoría del equipo necesitado para hacer los brownies. </a:t>
            </a:r>
          </a:p>
          <a:p>
            <a:endParaRPr lang="es-MX" dirty="0"/>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5781924" y="3562032"/>
            <a:ext cx="1767840" cy="2172335"/>
          </a:xfrm>
          <a:prstGeom prst="rect">
            <a:avLst/>
          </a:prstGeom>
        </p:spPr>
      </p:pic>
    </p:spTree>
    <p:extLst>
      <p:ext uri="{BB962C8B-B14F-4D97-AF65-F5344CB8AC3E}">
        <p14:creationId xmlns:p14="http://schemas.microsoft.com/office/powerpoint/2010/main" val="2456772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MAQUINARIA Y EQUIPO </a:t>
            </a:r>
            <a:endParaRPr lang="es-MX" dirty="0"/>
          </a:p>
        </p:txBody>
      </p:sp>
      <p:sp>
        <p:nvSpPr>
          <p:cNvPr id="3" name="Marcador de contenido 2"/>
          <p:cNvSpPr>
            <a:spLocks noGrp="1"/>
          </p:cNvSpPr>
          <p:nvPr>
            <p:ph idx="1"/>
          </p:nvPr>
        </p:nvSpPr>
        <p:spPr>
          <a:xfrm>
            <a:off x="2589212" y="2179006"/>
            <a:ext cx="8915400" cy="3777622"/>
          </a:xfrm>
        </p:spPr>
        <p:txBody>
          <a:bodyPr/>
          <a:lstStyle/>
          <a:p>
            <a:pPr algn="just"/>
            <a:r>
              <a:rPr lang="es-MX" dirty="0"/>
              <a:t>Como maquinaria contamos con un horno, batidora y batidora manual.</a:t>
            </a:r>
          </a:p>
          <a:p>
            <a:pPr algn="just"/>
            <a:r>
              <a:rPr lang="es-MX" dirty="0"/>
              <a:t>Como equipo contamos con las bandejas en las que se hacen los brownies, espátulas, colador, cuchillo, recipientes, cucharas y tazas medidoras.</a:t>
            </a:r>
          </a:p>
          <a:p>
            <a:endParaRPr lang="es-MX" dirty="0"/>
          </a:p>
        </p:txBody>
      </p:sp>
      <p:pic>
        <p:nvPicPr>
          <p:cNvPr id="4" name="Imagen 3" descr="Utensilios básicos de repostería | Postres Original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9073" y="4067817"/>
            <a:ext cx="3128010" cy="2072005"/>
          </a:xfrm>
          <a:prstGeom prst="rect">
            <a:avLst/>
          </a:prstGeom>
          <a:noFill/>
          <a:ln>
            <a:noFill/>
          </a:ln>
        </p:spPr>
      </p:pic>
    </p:spTree>
    <p:extLst>
      <p:ext uri="{BB962C8B-B14F-4D97-AF65-F5344CB8AC3E}">
        <p14:creationId xmlns:p14="http://schemas.microsoft.com/office/powerpoint/2010/main" val="2743532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RECURSO HUMANO</a:t>
            </a:r>
            <a:endParaRPr lang="es-MX" dirty="0"/>
          </a:p>
        </p:txBody>
      </p:sp>
      <p:sp>
        <p:nvSpPr>
          <p:cNvPr id="3" name="Marcador de contenido 2"/>
          <p:cNvSpPr>
            <a:spLocks noGrp="1"/>
          </p:cNvSpPr>
          <p:nvPr>
            <p:ph idx="1"/>
          </p:nvPr>
        </p:nvSpPr>
        <p:spPr/>
        <p:txBody>
          <a:bodyPr/>
          <a:lstStyle/>
          <a:p>
            <a:pPr algn="just"/>
            <a:r>
              <a:rPr lang="es-MX" dirty="0"/>
              <a:t>Nosotros pondremos en práctica el reclutamiento para identificar candidatos o voluntarios capacitados con intenciones de aprender a realizar nuestro producto.  Para iniciar nuestro proceso de reclutamiento primero haremos saber nuestra necesidad al público general para que aquel que esté interesado en el puesto y que cumpla con los requisitos asista con solicitud en mano para ser sometido a evaluación.</a:t>
            </a:r>
          </a:p>
          <a:p>
            <a:pPr algn="just"/>
            <a:endParaRPr lang="es-MX" dirty="0"/>
          </a:p>
        </p:txBody>
      </p:sp>
      <p:pic>
        <p:nvPicPr>
          <p:cNvPr id="4" name="Imagen 3" descr="IMPORTANCIA DEL RECLUTAMIENTO Y SELECCIÓN DE PERSONAL DENTRO DE UNA  ORGANIZACIÓN&quot;"/>
          <p:cNvPicPr/>
          <p:nvPr/>
        </p:nvPicPr>
        <p:blipFill>
          <a:blip r:embed="rId2">
            <a:extLst>
              <a:ext uri="{28A0092B-C50C-407E-A947-70E740481C1C}">
                <a14:useLocalDpi xmlns:a14="http://schemas.microsoft.com/office/drawing/2010/main" val="0"/>
              </a:ext>
            </a:extLst>
          </a:blip>
          <a:srcRect/>
          <a:stretch>
            <a:fillRect/>
          </a:stretch>
        </p:blipFill>
        <p:spPr bwMode="auto">
          <a:xfrm>
            <a:off x="5206489" y="4373252"/>
            <a:ext cx="3263265" cy="1766570"/>
          </a:xfrm>
          <a:prstGeom prst="rect">
            <a:avLst/>
          </a:prstGeom>
          <a:noFill/>
          <a:ln>
            <a:noFill/>
          </a:ln>
        </p:spPr>
      </p:pic>
    </p:spTree>
    <p:extLst>
      <p:ext uri="{BB962C8B-B14F-4D97-AF65-F5344CB8AC3E}">
        <p14:creationId xmlns:p14="http://schemas.microsoft.com/office/powerpoint/2010/main" val="398564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MX" b="1" dirty="0"/>
              <a:t> </a:t>
            </a:r>
            <a:br>
              <a:rPr lang="es-MX" b="1" dirty="0"/>
            </a:br>
            <a:r>
              <a:rPr lang="es-MX" b="1" dirty="0" smtClean="0"/>
              <a:t>SOLICITUD </a:t>
            </a:r>
            <a:r>
              <a:rPr lang="es-MX" b="1" dirty="0"/>
              <a:t>DE APOYOS GUBERNAMENTALES</a:t>
            </a:r>
            <a:br>
              <a:rPr lang="es-MX" b="1" dirty="0"/>
            </a:br>
            <a:endParaRPr lang="es-MX" dirty="0"/>
          </a:p>
        </p:txBody>
      </p:sp>
      <p:sp>
        <p:nvSpPr>
          <p:cNvPr id="3" name="Marcador de contenido 2"/>
          <p:cNvSpPr>
            <a:spLocks noGrp="1"/>
          </p:cNvSpPr>
          <p:nvPr>
            <p:ph idx="1"/>
          </p:nvPr>
        </p:nvSpPr>
        <p:spPr>
          <a:xfrm>
            <a:off x="2592925" y="2174543"/>
            <a:ext cx="8915400" cy="3777622"/>
          </a:xfrm>
        </p:spPr>
        <p:txBody>
          <a:bodyPr/>
          <a:lstStyle/>
          <a:p>
            <a:pPr algn="ctr"/>
            <a:r>
              <a:rPr lang="es-MX" dirty="0"/>
              <a:t>Nosotros somos una empresa independiente por lo que no necesitamos apoyos del gobierno.</a:t>
            </a:r>
          </a:p>
          <a:p>
            <a:pPr marL="0" indent="0" algn="ctr">
              <a:buNone/>
            </a:pPr>
            <a:endParaRPr lang="es-MX" dirty="0"/>
          </a:p>
        </p:txBody>
      </p:sp>
      <p:pic>
        <p:nvPicPr>
          <p:cNvPr id="3074" name="Picture 2" descr="Archivo:No-Symbol.svg - Wikipedia, la enciclopedia lib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707" y="3630304"/>
            <a:ext cx="1671199" cy="167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7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4456" y="584353"/>
            <a:ext cx="8911687" cy="1280890"/>
          </a:xfrm>
        </p:spPr>
        <p:txBody>
          <a:bodyPr/>
          <a:lstStyle/>
          <a:p>
            <a:pPr algn="ctr"/>
            <a:r>
              <a:rPr lang="es-MX" sz="5400" b="1" dirty="0"/>
              <a:t>GIRO</a:t>
            </a:r>
            <a:endParaRPr lang="es-MX" b="1" dirty="0"/>
          </a:p>
        </p:txBody>
      </p:sp>
      <p:sp>
        <p:nvSpPr>
          <p:cNvPr id="3" name="CuadroTexto 2"/>
          <p:cNvSpPr txBox="1"/>
          <p:nvPr/>
        </p:nvSpPr>
        <p:spPr>
          <a:xfrm>
            <a:off x="1701800" y="2235200"/>
            <a:ext cx="9017000" cy="1015663"/>
          </a:xfrm>
          <a:prstGeom prst="rect">
            <a:avLst/>
          </a:prstGeom>
          <a:noFill/>
        </p:spPr>
        <p:txBody>
          <a:bodyPr wrap="square" rtlCol="0">
            <a:spAutoFit/>
          </a:bodyPr>
          <a:lstStyle/>
          <a:p>
            <a:pPr algn="ctr"/>
            <a:r>
              <a:rPr lang="es-MX" sz="2000" dirty="0"/>
              <a:t>OFF DIET Es una empresa 100% Guasavense que brinda los mejores postres, elaborados con ingredientes de excelente calidad y mejor precio.</a:t>
            </a:r>
          </a:p>
        </p:txBody>
      </p:sp>
      <p:pic>
        <p:nvPicPr>
          <p:cNvPr id="4" name="Imagen 3">
            <a:extLst>
              <a:ext uri="{FF2B5EF4-FFF2-40B4-BE49-F238E27FC236}">
                <a16:creationId xmlns:a16="http://schemas.microsoft.com/office/drawing/2014/main" id="{EF951653-3B20-01B6-0B37-E4EEEAFF2CD0}"/>
              </a:ext>
            </a:extLst>
          </p:cNvPr>
          <p:cNvPicPr>
            <a:picLocks noChangeAspect="1"/>
          </p:cNvPicPr>
          <p:nvPr/>
        </p:nvPicPr>
        <p:blipFill>
          <a:blip r:embed="rId2"/>
          <a:stretch>
            <a:fillRect/>
          </a:stretch>
        </p:blipFill>
        <p:spPr>
          <a:xfrm>
            <a:off x="4999900" y="3620820"/>
            <a:ext cx="2420797" cy="2692484"/>
          </a:xfrm>
          <a:prstGeom prst="rect">
            <a:avLst/>
          </a:prstGeom>
        </p:spPr>
      </p:pic>
    </p:spTree>
    <p:extLst>
      <p:ext uri="{BB962C8B-B14F-4D97-AF65-F5344CB8AC3E}">
        <p14:creationId xmlns:p14="http://schemas.microsoft.com/office/powerpoint/2010/main" val="1942819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MAPA DEL LUGAR DE DESTINO</a:t>
            </a:r>
            <a:endParaRPr lang="es-MX"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039228" y="2001078"/>
            <a:ext cx="3140728" cy="3778250"/>
          </a:xfrm>
          <a:prstGeom prst="rect">
            <a:avLst/>
          </a:prstGeom>
        </p:spPr>
      </p:pic>
    </p:spTree>
    <p:extLst>
      <p:ext uri="{BB962C8B-B14F-4D97-AF65-F5344CB8AC3E}">
        <p14:creationId xmlns:p14="http://schemas.microsoft.com/office/powerpoint/2010/main" val="1276989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PROCESO DE ELABORACIÓN DEL PRODUCTO</a:t>
            </a:r>
            <a:endParaRPr lang="es-MX" dirty="0"/>
          </a:p>
        </p:txBody>
      </p:sp>
      <p:sp>
        <p:nvSpPr>
          <p:cNvPr id="3" name="Marcador de contenido 2"/>
          <p:cNvSpPr>
            <a:spLocks noGrp="1"/>
          </p:cNvSpPr>
          <p:nvPr>
            <p:ph idx="1"/>
          </p:nvPr>
        </p:nvSpPr>
        <p:spPr/>
        <p:txBody>
          <a:bodyPr/>
          <a:lstStyle/>
          <a:p>
            <a:pPr algn="ctr"/>
            <a:endParaRPr lang="es-MX" dirty="0" smtClean="0"/>
          </a:p>
          <a:p>
            <a:pPr algn="ctr"/>
            <a:r>
              <a:rPr lang="es-MX" dirty="0" smtClean="0"/>
              <a:t>MATERIALES</a:t>
            </a:r>
          </a:p>
          <a:p>
            <a:pPr marL="0" indent="0" algn="ctr">
              <a:buNone/>
            </a:pPr>
            <a:endParaRPr lang="es-MX" dirty="0"/>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5375909" y="3398626"/>
            <a:ext cx="3342005" cy="2506345"/>
          </a:xfrm>
          <a:prstGeom prst="rect">
            <a:avLst/>
          </a:prstGeom>
        </p:spPr>
      </p:pic>
    </p:spTree>
    <p:extLst>
      <p:ext uri="{BB962C8B-B14F-4D97-AF65-F5344CB8AC3E}">
        <p14:creationId xmlns:p14="http://schemas.microsoft.com/office/powerpoint/2010/main" val="3340120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2690329" y="362900"/>
            <a:ext cx="2035437" cy="2681097"/>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5910470" y="362900"/>
            <a:ext cx="2043608" cy="2681097"/>
          </a:xfrm>
          <a:prstGeom prst="rect">
            <a:avLst/>
          </a:prstGeom>
        </p:spPr>
      </p:pic>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8971722" y="471540"/>
            <a:ext cx="1979473" cy="2572457"/>
          </a:xfrm>
          <a:prstGeom prst="rect">
            <a:avLst/>
          </a:prstGeom>
        </p:spPr>
      </p:pic>
      <p:pic>
        <p:nvPicPr>
          <p:cNvPr id="7" name="Imagen 6"/>
          <p:cNvPicPr/>
          <p:nvPr/>
        </p:nvPicPr>
        <p:blipFill>
          <a:blip r:embed="rId5" cstate="print">
            <a:extLst>
              <a:ext uri="{28A0092B-C50C-407E-A947-70E740481C1C}">
                <a14:useLocalDpi xmlns:a14="http://schemas.microsoft.com/office/drawing/2010/main" val="0"/>
              </a:ext>
            </a:extLst>
          </a:blip>
          <a:stretch>
            <a:fillRect/>
          </a:stretch>
        </p:blipFill>
        <p:spPr>
          <a:xfrm>
            <a:off x="2690329" y="3670852"/>
            <a:ext cx="2035436" cy="2663688"/>
          </a:xfrm>
          <a:prstGeom prst="rect">
            <a:avLst/>
          </a:prstGeom>
        </p:spPr>
      </p:pic>
      <p:pic>
        <p:nvPicPr>
          <p:cNvPr id="8" name="Imagen 7"/>
          <p:cNvPicPr/>
          <p:nvPr/>
        </p:nvPicPr>
        <p:blipFill>
          <a:blip r:embed="rId6" cstate="print">
            <a:extLst>
              <a:ext uri="{28A0092B-C50C-407E-A947-70E740481C1C}">
                <a14:useLocalDpi xmlns:a14="http://schemas.microsoft.com/office/drawing/2010/main" val="0"/>
              </a:ext>
            </a:extLst>
          </a:blip>
          <a:stretch>
            <a:fillRect/>
          </a:stretch>
        </p:blipFill>
        <p:spPr>
          <a:xfrm>
            <a:off x="5910470" y="3670852"/>
            <a:ext cx="1999532" cy="2663688"/>
          </a:xfrm>
          <a:prstGeom prst="rect">
            <a:avLst/>
          </a:prstGeom>
        </p:spPr>
      </p:pic>
      <p:pic>
        <p:nvPicPr>
          <p:cNvPr id="9" name="Imagen 8"/>
          <p:cNvPicPr/>
          <p:nvPr/>
        </p:nvPicPr>
        <p:blipFill>
          <a:blip r:embed="rId7" cstate="print">
            <a:extLst>
              <a:ext uri="{28A0092B-C50C-407E-A947-70E740481C1C}">
                <a14:useLocalDpi xmlns:a14="http://schemas.microsoft.com/office/drawing/2010/main" val="0"/>
              </a:ext>
            </a:extLst>
          </a:blip>
          <a:stretch>
            <a:fillRect/>
          </a:stretch>
        </p:blipFill>
        <p:spPr>
          <a:xfrm>
            <a:off x="8812515" y="3469503"/>
            <a:ext cx="2138680" cy="2851785"/>
          </a:xfrm>
          <a:prstGeom prst="rect">
            <a:avLst/>
          </a:prstGeom>
        </p:spPr>
      </p:pic>
    </p:spTree>
    <p:extLst>
      <p:ext uri="{BB962C8B-B14F-4D97-AF65-F5344CB8AC3E}">
        <p14:creationId xmlns:p14="http://schemas.microsoft.com/office/powerpoint/2010/main" val="4220563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2994936" y="1436578"/>
            <a:ext cx="2252980" cy="3004185"/>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5954367" y="1436578"/>
            <a:ext cx="2324100" cy="3099435"/>
          </a:xfrm>
          <a:prstGeom prst="rect">
            <a:avLst/>
          </a:prstGeom>
        </p:spPr>
      </p:pic>
      <p:pic>
        <p:nvPicPr>
          <p:cNvPr id="7" name="Imagen 6"/>
          <p:cNvPicPr/>
          <p:nvPr/>
        </p:nvPicPr>
        <p:blipFill>
          <a:blip r:embed="rId4" cstate="print">
            <a:extLst>
              <a:ext uri="{28A0092B-C50C-407E-A947-70E740481C1C}">
                <a14:useLocalDpi xmlns:a14="http://schemas.microsoft.com/office/drawing/2010/main" val="0"/>
              </a:ext>
            </a:extLst>
          </a:blip>
          <a:stretch>
            <a:fillRect/>
          </a:stretch>
        </p:blipFill>
        <p:spPr>
          <a:xfrm>
            <a:off x="8984918" y="1436577"/>
            <a:ext cx="2133656" cy="3099435"/>
          </a:xfrm>
          <a:prstGeom prst="rect">
            <a:avLst/>
          </a:prstGeom>
        </p:spPr>
      </p:pic>
    </p:spTree>
    <p:extLst>
      <p:ext uri="{BB962C8B-B14F-4D97-AF65-F5344CB8AC3E}">
        <p14:creationId xmlns:p14="http://schemas.microsoft.com/office/powerpoint/2010/main" val="1696384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MX" b="1" dirty="0"/>
              <a:t>CROQUIS DE LAS INSTALACIONES DE LA EMPRESA</a:t>
            </a:r>
            <a:br>
              <a:rPr lang="es-MX" b="1" dirty="0"/>
            </a:br>
            <a:endParaRPr lang="es-MX" dirty="0"/>
          </a:p>
        </p:txBody>
      </p:sp>
      <p:pic>
        <p:nvPicPr>
          <p:cNvPr id="4" name="Marcador de contenido 3"/>
          <p:cNvPicPr>
            <a:picLocks noGrp="1"/>
          </p:cNvPicPr>
          <p:nvPr>
            <p:ph idx="1"/>
          </p:nvPr>
        </p:nvPicPr>
        <p:blipFill rotWithShape="1">
          <a:blip r:embed="rId2" cstate="print">
            <a:extLst>
              <a:ext uri="{28A0092B-C50C-407E-A947-70E740481C1C}">
                <a14:useLocalDpi xmlns:a14="http://schemas.microsoft.com/office/drawing/2010/main" val="0"/>
              </a:ext>
            </a:extLst>
          </a:blip>
          <a:srcRect l="26453" t="24463" r="-4318" b="7408"/>
          <a:stretch/>
        </p:blipFill>
        <p:spPr bwMode="auto">
          <a:xfrm>
            <a:off x="2592925" y="2888974"/>
            <a:ext cx="4075554" cy="2478157"/>
          </a:xfrm>
          <a:prstGeom prst="rect">
            <a:avLst/>
          </a:prstGeom>
          <a:ln>
            <a:noFill/>
          </a:ln>
          <a:extLst>
            <a:ext uri="{53640926-AAD7-44D8-BBD7-CCE9431645EC}">
              <a14:shadowObscured xmlns:a14="http://schemas.microsoft.com/office/drawing/2010/main"/>
            </a:ext>
          </a:extLst>
        </p:spPr>
      </p:pic>
      <p:pic>
        <p:nvPicPr>
          <p:cNvPr id="5" name="Imagen 4" descr="Planificador de Cocinas Online (2D y 3D)| Cedreo"/>
          <p:cNvPicPr/>
          <p:nvPr/>
        </p:nvPicPr>
        <p:blipFill rotWithShape="1">
          <a:blip r:embed="rId3">
            <a:extLst>
              <a:ext uri="{28A0092B-C50C-407E-A947-70E740481C1C}">
                <a14:useLocalDpi xmlns:a14="http://schemas.microsoft.com/office/drawing/2010/main" val="0"/>
              </a:ext>
            </a:extLst>
          </a:blip>
          <a:srcRect l="31408" t="7691" r="32130" b="7052"/>
          <a:stretch/>
        </p:blipFill>
        <p:spPr bwMode="auto">
          <a:xfrm>
            <a:off x="7731400" y="2833480"/>
            <a:ext cx="2499277" cy="26396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777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CONCLUSIÓN </a:t>
            </a:r>
            <a:br>
              <a:rPr lang="es-MX" b="1" dirty="0"/>
            </a:br>
            <a:endParaRPr lang="es-MX" dirty="0"/>
          </a:p>
        </p:txBody>
      </p:sp>
      <p:sp>
        <p:nvSpPr>
          <p:cNvPr id="3" name="Marcador de contenido 2"/>
          <p:cNvSpPr>
            <a:spLocks noGrp="1"/>
          </p:cNvSpPr>
          <p:nvPr>
            <p:ph idx="1"/>
          </p:nvPr>
        </p:nvSpPr>
        <p:spPr>
          <a:xfrm>
            <a:off x="2589212" y="1580036"/>
            <a:ext cx="8915400" cy="3777622"/>
          </a:xfrm>
        </p:spPr>
        <p:txBody>
          <a:bodyPr/>
          <a:lstStyle/>
          <a:p>
            <a:pPr algn="just"/>
            <a:r>
              <a:rPr lang="es-MX" dirty="0"/>
              <a:t>Como se puede apreciar Off Diet es una empresa 100% Guasavense que busca tener brownies de excelente sabor y calidad, esto permitirá que cualquier persona que pueda consumir azúcar tenga una opción muy deliciosa, de excelente precio y fácil de conseguir, nosotros creamos Off Diet para que los consumidores tengan un momento agradable al mismo tiempo de disfrutar de nuestros brownies. Nuestra empresa siempre busca satisfacer al cliente dándole la mejor atención, brindándole lo que necesita en cualquier momento. En esta empresa siempre se busca ser educados, respetuosos al igual que promovemos valores como la igualdad, integración y trabajo en equipo. </a:t>
            </a:r>
          </a:p>
          <a:p>
            <a:endParaRPr lang="es-MX" dirty="0"/>
          </a:p>
        </p:txBody>
      </p:sp>
      <p:pic>
        <p:nvPicPr>
          <p:cNvPr id="4" name="Marcador de contenido 7">
            <a:extLst>
              <a:ext uri="{FF2B5EF4-FFF2-40B4-BE49-F238E27FC236}">
                <a16:creationId xmlns:a16="http://schemas.microsoft.com/office/drawing/2014/main" id="{18265B67-5AC8-7AC2-B021-8699AA66B592}"/>
              </a:ext>
            </a:extLst>
          </p:cNvPr>
          <p:cNvPicPr/>
          <p:nvPr/>
        </p:nvPicPr>
        <p:blipFill>
          <a:blip r:embed="rId2">
            <a:extLst>
              <a:ext uri="{28A0092B-C50C-407E-A947-70E740481C1C}">
                <a14:useLocalDpi xmlns:a14="http://schemas.microsoft.com/office/drawing/2010/main" val="0"/>
              </a:ext>
            </a:extLst>
          </a:blip>
          <a:stretch>
            <a:fillRect/>
          </a:stretch>
        </p:blipFill>
        <p:spPr>
          <a:xfrm>
            <a:off x="5910469" y="4611757"/>
            <a:ext cx="1850045" cy="2060713"/>
          </a:xfrm>
          <a:prstGeom prst="rect">
            <a:avLst/>
          </a:prstGeom>
        </p:spPr>
      </p:pic>
    </p:spTree>
    <p:extLst>
      <p:ext uri="{BB962C8B-B14F-4D97-AF65-F5344CB8AC3E}">
        <p14:creationId xmlns:p14="http://schemas.microsoft.com/office/powerpoint/2010/main" val="181880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643204" y="525450"/>
            <a:ext cx="8911687" cy="1280890"/>
          </a:xfrm>
        </p:spPr>
        <p:txBody>
          <a:bodyPr/>
          <a:lstStyle/>
          <a:p>
            <a:pPr algn="ctr"/>
            <a:r>
              <a:rPr lang="es-MX" b="1" dirty="0"/>
              <a:t>MISIÓN, VISIÓN Y VALORES</a:t>
            </a:r>
          </a:p>
        </p:txBody>
      </p:sp>
      <p:sp>
        <p:nvSpPr>
          <p:cNvPr id="7" name="Marcador de texto 6"/>
          <p:cNvSpPr>
            <a:spLocks noGrp="1"/>
          </p:cNvSpPr>
          <p:nvPr>
            <p:ph type="body" idx="1"/>
          </p:nvPr>
        </p:nvSpPr>
        <p:spPr/>
        <p:txBody>
          <a:bodyPr/>
          <a:lstStyle/>
          <a:p>
            <a:pPr algn="ctr"/>
            <a:r>
              <a:rPr lang="es-MX" b="1" dirty="0"/>
              <a:t>MISIÓN</a:t>
            </a:r>
          </a:p>
        </p:txBody>
      </p:sp>
      <p:sp>
        <p:nvSpPr>
          <p:cNvPr id="8" name="Marcador de contenido 7"/>
          <p:cNvSpPr>
            <a:spLocks noGrp="1"/>
          </p:cNvSpPr>
          <p:nvPr>
            <p:ph sz="half" idx="2"/>
          </p:nvPr>
        </p:nvSpPr>
        <p:spPr/>
        <p:txBody>
          <a:bodyPr/>
          <a:lstStyle/>
          <a:p>
            <a:pPr algn="just"/>
            <a:r>
              <a:rPr lang="es-MX" dirty="0"/>
              <a:t>Ser la mejor empresa de postres, ofreciendo productos de mejor calidad y precio.</a:t>
            </a:r>
          </a:p>
          <a:p>
            <a:pPr algn="just"/>
            <a:endParaRPr lang="es-MX" dirty="0"/>
          </a:p>
        </p:txBody>
      </p:sp>
      <p:sp>
        <p:nvSpPr>
          <p:cNvPr id="9" name="Marcador de texto 8"/>
          <p:cNvSpPr>
            <a:spLocks noGrp="1"/>
          </p:cNvSpPr>
          <p:nvPr>
            <p:ph type="body" sz="quarter" idx="3"/>
          </p:nvPr>
        </p:nvSpPr>
        <p:spPr/>
        <p:txBody>
          <a:bodyPr/>
          <a:lstStyle/>
          <a:p>
            <a:pPr algn="ctr"/>
            <a:r>
              <a:rPr lang="es-MX" b="1" dirty="0"/>
              <a:t>VISIÓN </a:t>
            </a:r>
          </a:p>
        </p:txBody>
      </p:sp>
      <p:sp>
        <p:nvSpPr>
          <p:cNvPr id="10" name="Marcador de contenido 9"/>
          <p:cNvSpPr>
            <a:spLocks noGrp="1"/>
          </p:cNvSpPr>
          <p:nvPr>
            <p:ph sz="quarter" idx="4"/>
          </p:nvPr>
        </p:nvSpPr>
        <p:spPr/>
        <p:txBody>
          <a:bodyPr/>
          <a:lstStyle/>
          <a:p>
            <a:pPr algn="just"/>
            <a:r>
              <a:rPr lang="es-MX" dirty="0"/>
              <a:t>Ser de los mejores negocios de postres de nuestro municipio en un futuro y brindar un momento agradable a las personas.</a:t>
            </a:r>
          </a:p>
          <a:p>
            <a:endParaRPr lang="es-MX" dirty="0"/>
          </a:p>
        </p:txBody>
      </p:sp>
      <p:sp>
        <p:nvSpPr>
          <p:cNvPr id="11" name="CuadroTexto 10"/>
          <p:cNvSpPr txBox="1"/>
          <p:nvPr/>
        </p:nvSpPr>
        <p:spPr>
          <a:xfrm>
            <a:off x="4232148" y="4152898"/>
            <a:ext cx="3733800" cy="2462213"/>
          </a:xfrm>
          <a:prstGeom prst="rect">
            <a:avLst/>
          </a:prstGeom>
          <a:noFill/>
        </p:spPr>
        <p:txBody>
          <a:bodyPr wrap="square" rtlCol="0">
            <a:spAutoFit/>
          </a:bodyPr>
          <a:lstStyle/>
          <a:p>
            <a:pPr algn="ctr"/>
            <a:r>
              <a:rPr lang="es-MX" sz="2400" b="1" dirty="0">
                <a:solidFill>
                  <a:schemeClr val="tx1">
                    <a:lumMod val="75000"/>
                    <a:lumOff val="25000"/>
                  </a:schemeClr>
                </a:solidFill>
              </a:rPr>
              <a:t>VALORES</a:t>
            </a:r>
          </a:p>
          <a:p>
            <a:pPr marL="285750" lvl="0" indent="-285750" algn="just">
              <a:buFont typeface="Arial" panose="020B0604020202020204" pitchFamily="34" charset="0"/>
              <a:buChar char="•"/>
            </a:pPr>
            <a:r>
              <a:rPr lang="es-MX" dirty="0"/>
              <a:t>Honestidad</a:t>
            </a:r>
          </a:p>
          <a:p>
            <a:pPr marL="285750" lvl="0" indent="-285750" algn="just">
              <a:buFont typeface="Arial" panose="020B0604020202020204" pitchFamily="34" charset="0"/>
              <a:buChar char="•"/>
            </a:pPr>
            <a:r>
              <a:rPr lang="es-MX" dirty="0"/>
              <a:t>Equidad de genero</a:t>
            </a:r>
          </a:p>
          <a:p>
            <a:pPr marL="285750" lvl="0" indent="-285750" algn="just">
              <a:buFont typeface="Arial" panose="020B0604020202020204" pitchFamily="34" charset="0"/>
              <a:buChar char="•"/>
            </a:pPr>
            <a:r>
              <a:rPr lang="es-MX" dirty="0"/>
              <a:t>Igualdad</a:t>
            </a:r>
          </a:p>
          <a:p>
            <a:pPr marL="285750" lvl="0" indent="-285750" algn="just">
              <a:buFont typeface="Arial" panose="020B0604020202020204" pitchFamily="34" charset="0"/>
              <a:buChar char="•"/>
            </a:pPr>
            <a:r>
              <a:rPr lang="es-MX" dirty="0"/>
              <a:t>Trabajo en equipo</a:t>
            </a:r>
          </a:p>
          <a:p>
            <a:pPr marL="285750" lvl="0" indent="-285750" algn="just">
              <a:buFont typeface="Arial" panose="020B0604020202020204" pitchFamily="34" charset="0"/>
              <a:buChar char="•"/>
            </a:pPr>
            <a:r>
              <a:rPr lang="es-MX" dirty="0"/>
              <a:t>Respeto</a:t>
            </a:r>
          </a:p>
          <a:p>
            <a:pPr marL="285750" lvl="0" indent="-285750" algn="just">
              <a:buFont typeface="Arial" panose="020B0604020202020204" pitchFamily="34" charset="0"/>
              <a:buChar char="•"/>
            </a:pPr>
            <a:r>
              <a:rPr lang="es-MX" dirty="0"/>
              <a:t>Confianza</a:t>
            </a:r>
          </a:p>
          <a:p>
            <a:pPr algn="ctr"/>
            <a:endParaRPr lang="es-MX" dirty="0"/>
          </a:p>
        </p:txBody>
      </p:sp>
      <p:pic>
        <p:nvPicPr>
          <p:cNvPr id="2" name="Imagen 1">
            <a:extLst>
              <a:ext uri="{FF2B5EF4-FFF2-40B4-BE49-F238E27FC236}">
                <a16:creationId xmlns:a16="http://schemas.microsoft.com/office/drawing/2014/main" id="{EAA9EB40-660D-2869-ED49-9D9776560083}"/>
              </a:ext>
            </a:extLst>
          </p:cNvPr>
          <p:cNvPicPr>
            <a:picLocks noChangeAspect="1"/>
          </p:cNvPicPr>
          <p:nvPr/>
        </p:nvPicPr>
        <p:blipFill>
          <a:blip r:embed="rId2"/>
          <a:stretch>
            <a:fillRect/>
          </a:stretch>
        </p:blipFill>
        <p:spPr>
          <a:xfrm>
            <a:off x="7965948" y="4098875"/>
            <a:ext cx="1701091" cy="2233675"/>
          </a:xfrm>
          <a:prstGeom prst="rect">
            <a:avLst/>
          </a:prstGeom>
        </p:spPr>
      </p:pic>
    </p:spTree>
    <p:extLst>
      <p:ext uri="{BB962C8B-B14F-4D97-AF65-F5344CB8AC3E}">
        <p14:creationId xmlns:p14="http://schemas.microsoft.com/office/powerpoint/2010/main" val="86920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4298" y="624403"/>
            <a:ext cx="8911687" cy="1280890"/>
          </a:xfrm>
        </p:spPr>
        <p:txBody>
          <a:bodyPr/>
          <a:lstStyle/>
          <a:p>
            <a:pPr algn="ctr"/>
            <a:r>
              <a:rPr lang="es-MX" b="1" dirty="0"/>
              <a:t>OBJETIVOS </a:t>
            </a:r>
          </a:p>
        </p:txBody>
      </p:sp>
      <p:sp>
        <p:nvSpPr>
          <p:cNvPr id="3" name="Marcador de texto 2"/>
          <p:cNvSpPr>
            <a:spLocks noGrp="1"/>
          </p:cNvSpPr>
          <p:nvPr>
            <p:ph type="body" idx="1"/>
          </p:nvPr>
        </p:nvSpPr>
        <p:spPr/>
        <p:txBody>
          <a:bodyPr/>
          <a:lstStyle/>
          <a:p>
            <a:r>
              <a:rPr lang="es-MX" b="1" dirty="0"/>
              <a:t>EMPRESARIALES</a:t>
            </a:r>
          </a:p>
        </p:txBody>
      </p:sp>
      <p:sp>
        <p:nvSpPr>
          <p:cNvPr id="4" name="Marcador de contenido 3"/>
          <p:cNvSpPr>
            <a:spLocks noGrp="1"/>
          </p:cNvSpPr>
          <p:nvPr>
            <p:ph sz="half" idx="2"/>
          </p:nvPr>
        </p:nvSpPr>
        <p:spPr>
          <a:xfrm>
            <a:off x="1937248" y="2620275"/>
            <a:ext cx="4342893" cy="3354060"/>
          </a:xfrm>
        </p:spPr>
        <p:txBody>
          <a:bodyPr/>
          <a:lstStyle/>
          <a:p>
            <a:pPr algn="just"/>
            <a:r>
              <a:rPr lang="es-MX" dirty="0"/>
              <a:t>Nuestro objetivo es llegar a tener resultados notables dentro del mercado de nuestro municipio y escuela, buscando que los clientes se sientan satisfechos con el producto y busquen seguir consumiendo y recomienden nuestros postres.</a:t>
            </a:r>
          </a:p>
          <a:p>
            <a:pPr algn="just"/>
            <a:endParaRPr lang="es-MX" dirty="0"/>
          </a:p>
        </p:txBody>
      </p:sp>
      <p:sp>
        <p:nvSpPr>
          <p:cNvPr id="5" name="Marcador de texto 4"/>
          <p:cNvSpPr>
            <a:spLocks noGrp="1"/>
          </p:cNvSpPr>
          <p:nvPr>
            <p:ph type="body" sz="quarter" idx="3"/>
          </p:nvPr>
        </p:nvSpPr>
        <p:spPr>
          <a:xfrm>
            <a:off x="8315011" y="1916638"/>
            <a:ext cx="3999001" cy="576262"/>
          </a:xfrm>
        </p:spPr>
        <p:txBody>
          <a:bodyPr/>
          <a:lstStyle/>
          <a:p>
            <a:r>
              <a:rPr lang="es-MX" b="1" dirty="0"/>
              <a:t>PROYECTO</a:t>
            </a:r>
          </a:p>
        </p:txBody>
      </p:sp>
      <p:sp>
        <p:nvSpPr>
          <p:cNvPr id="6" name="Marcador de contenido 5"/>
          <p:cNvSpPr>
            <a:spLocks noGrp="1"/>
          </p:cNvSpPr>
          <p:nvPr>
            <p:ph sz="quarter" idx="4"/>
          </p:nvPr>
        </p:nvSpPr>
        <p:spPr>
          <a:xfrm>
            <a:off x="6888526" y="2560310"/>
            <a:ext cx="4338674" cy="3354060"/>
          </a:xfrm>
        </p:spPr>
        <p:txBody>
          <a:bodyPr/>
          <a:lstStyle/>
          <a:p>
            <a:pPr lvl="0" algn="just"/>
            <a:r>
              <a:rPr lang="es-MX" dirty="0"/>
              <a:t>Convertirnos en uno de los mejores postres de Guasave</a:t>
            </a:r>
          </a:p>
          <a:p>
            <a:pPr lvl="0" algn="just"/>
            <a:r>
              <a:rPr lang="es-MX" dirty="0"/>
              <a:t>Tener una gran cantidad de ventas y ganancias</a:t>
            </a:r>
          </a:p>
          <a:p>
            <a:pPr lvl="0" algn="just"/>
            <a:r>
              <a:rPr lang="es-MX" dirty="0"/>
              <a:t>Ampliar nuestra variedad de productos</a:t>
            </a:r>
          </a:p>
          <a:p>
            <a:pPr lvl="0" algn="just"/>
            <a:r>
              <a:rPr lang="es-MX" dirty="0"/>
              <a:t>Superar a la competencia </a:t>
            </a:r>
          </a:p>
          <a:p>
            <a:pPr lvl="0" algn="just"/>
            <a:r>
              <a:rPr lang="es-MX" dirty="0"/>
              <a:t>Mejorar la calidad de los productos</a:t>
            </a:r>
          </a:p>
          <a:p>
            <a:endParaRPr lang="es-MX" dirty="0"/>
          </a:p>
        </p:txBody>
      </p:sp>
    </p:spTree>
    <p:extLst>
      <p:ext uri="{BB962C8B-B14F-4D97-AF65-F5344CB8AC3E}">
        <p14:creationId xmlns:p14="http://schemas.microsoft.com/office/powerpoint/2010/main" val="14459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algn="ctr"/>
            <a:r>
              <a:rPr lang="es-MX" b="1" dirty="0"/>
              <a:t>MERCADO</a:t>
            </a:r>
          </a:p>
        </p:txBody>
      </p:sp>
      <p:sp>
        <p:nvSpPr>
          <p:cNvPr id="8" name="Marcador de contenido 7"/>
          <p:cNvSpPr>
            <a:spLocks noGrp="1"/>
          </p:cNvSpPr>
          <p:nvPr>
            <p:ph idx="1"/>
          </p:nvPr>
        </p:nvSpPr>
        <p:spPr/>
        <p:txBody>
          <a:bodyPr/>
          <a:lstStyle/>
          <a:p>
            <a:pPr algn="ctr"/>
            <a:r>
              <a:rPr lang="es-MX" dirty="0"/>
              <a:t>Nuestros productos van dirigidos 100% a la población de nuestro municipio y son aptos para casi todo público sin importar la edad (menos para las personas que no puedan consumir azúcar). Esta empresa busca vender en toda la ciudad de Guasave, y estar a disposición del cliente recibiendo pedidos.</a:t>
            </a:r>
          </a:p>
          <a:p>
            <a:pPr algn="just"/>
            <a:endParaRPr lang="es-MX" dirty="0"/>
          </a:p>
        </p:txBody>
      </p:sp>
      <p:pic>
        <p:nvPicPr>
          <p:cNvPr id="2" name="Imagen 1">
            <a:extLst>
              <a:ext uri="{FF2B5EF4-FFF2-40B4-BE49-F238E27FC236}">
                <a16:creationId xmlns:a16="http://schemas.microsoft.com/office/drawing/2014/main" id="{922CA95F-447A-F0FB-05AF-23531F8F3483}"/>
              </a:ext>
            </a:extLst>
          </p:cNvPr>
          <p:cNvPicPr>
            <a:picLocks noChangeAspect="1"/>
          </p:cNvPicPr>
          <p:nvPr/>
        </p:nvPicPr>
        <p:blipFill>
          <a:blip r:embed="rId2"/>
          <a:stretch>
            <a:fillRect/>
          </a:stretch>
        </p:blipFill>
        <p:spPr>
          <a:xfrm>
            <a:off x="6259700" y="3925982"/>
            <a:ext cx="1876394" cy="2469334"/>
          </a:xfrm>
          <a:prstGeom prst="rect">
            <a:avLst/>
          </a:prstGeom>
        </p:spPr>
      </p:pic>
    </p:spTree>
    <p:extLst>
      <p:ext uri="{BB962C8B-B14F-4D97-AF65-F5344CB8AC3E}">
        <p14:creationId xmlns:p14="http://schemas.microsoft.com/office/powerpoint/2010/main" val="1617248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65143" y="465545"/>
            <a:ext cx="8911687" cy="1280890"/>
          </a:xfrm>
        </p:spPr>
        <p:txBody>
          <a:bodyPr>
            <a:normAutofit fontScale="90000"/>
          </a:bodyPr>
          <a:lstStyle/>
          <a:p>
            <a:pPr algn="ctr"/>
            <a:r>
              <a:rPr lang="es-MX" sz="4000" b="1" dirty="0"/>
              <a:t>INVESTIGACIÓN DE MERCADO Y DELIMITACIÓN DEL PROBLEMA</a:t>
            </a:r>
          </a:p>
        </p:txBody>
      </p:sp>
      <p:sp>
        <p:nvSpPr>
          <p:cNvPr id="5" name="Marcador de texto 4"/>
          <p:cNvSpPr>
            <a:spLocks noGrp="1"/>
          </p:cNvSpPr>
          <p:nvPr>
            <p:ph type="body" idx="1"/>
          </p:nvPr>
        </p:nvSpPr>
        <p:spPr>
          <a:xfrm>
            <a:off x="2340223" y="2545737"/>
            <a:ext cx="3992732" cy="576262"/>
          </a:xfrm>
        </p:spPr>
        <p:txBody>
          <a:bodyPr/>
          <a:lstStyle/>
          <a:p>
            <a:pPr algn="ctr"/>
            <a:r>
              <a:rPr lang="es-MX" b="1" dirty="0"/>
              <a:t>INVESTIGACIÓN DE MERCADO</a:t>
            </a:r>
          </a:p>
        </p:txBody>
      </p:sp>
      <p:sp>
        <p:nvSpPr>
          <p:cNvPr id="6" name="Marcador de contenido 5"/>
          <p:cNvSpPr>
            <a:spLocks noGrp="1"/>
          </p:cNvSpPr>
          <p:nvPr>
            <p:ph sz="half" idx="2"/>
          </p:nvPr>
        </p:nvSpPr>
        <p:spPr>
          <a:xfrm>
            <a:off x="2165143" y="3317592"/>
            <a:ext cx="4342893" cy="3354060"/>
          </a:xfrm>
        </p:spPr>
        <p:txBody>
          <a:bodyPr/>
          <a:lstStyle/>
          <a:p>
            <a:pPr algn="just"/>
            <a:r>
              <a:rPr lang="es-MX" dirty="0"/>
              <a:t>Investigar y comprender las preferencias de las persones, sus gustos y opiniones buscando mejorar el producto y que los clientes estén satisfechos. Ver los antecedentes de errores y mejorarlos.</a:t>
            </a:r>
          </a:p>
          <a:p>
            <a:pPr algn="just"/>
            <a:endParaRPr lang="es-MX" dirty="0"/>
          </a:p>
        </p:txBody>
      </p:sp>
      <p:sp>
        <p:nvSpPr>
          <p:cNvPr id="7" name="Marcador de texto 6"/>
          <p:cNvSpPr>
            <a:spLocks noGrp="1"/>
          </p:cNvSpPr>
          <p:nvPr>
            <p:ph type="body" sz="quarter" idx="3"/>
          </p:nvPr>
        </p:nvSpPr>
        <p:spPr>
          <a:xfrm>
            <a:off x="7505610" y="2545737"/>
            <a:ext cx="3999001" cy="576262"/>
          </a:xfrm>
        </p:spPr>
        <p:txBody>
          <a:bodyPr/>
          <a:lstStyle/>
          <a:p>
            <a:pPr algn="ctr"/>
            <a:r>
              <a:rPr lang="es-MX" b="1" dirty="0"/>
              <a:t>DELIMITACIÓN DEL PROBLEMA</a:t>
            </a:r>
          </a:p>
        </p:txBody>
      </p:sp>
      <p:sp>
        <p:nvSpPr>
          <p:cNvPr id="8" name="Marcador de contenido 7"/>
          <p:cNvSpPr>
            <a:spLocks noGrp="1"/>
          </p:cNvSpPr>
          <p:nvPr>
            <p:ph sz="quarter" idx="4"/>
          </p:nvPr>
        </p:nvSpPr>
        <p:spPr>
          <a:xfrm>
            <a:off x="7165937" y="3317592"/>
            <a:ext cx="4338674" cy="3354060"/>
          </a:xfrm>
        </p:spPr>
        <p:txBody>
          <a:bodyPr/>
          <a:lstStyle/>
          <a:p>
            <a:pPr algn="just"/>
            <a:r>
              <a:rPr lang="es-MX" dirty="0"/>
              <a:t>Buscar tener una gran variedad de productos, con el mejor sabor y de buena calidad, teniendo la meta de mejorarlo cada vez. Procurando aumentar la cantidad de clientes y ventas.</a:t>
            </a:r>
          </a:p>
          <a:p>
            <a:endParaRPr lang="es-MX" dirty="0"/>
          </a:p>
        </p:txBody>
      </p:sp>
    </p:spTree>
    <p:extLst>
      <p:ext uri="{BB962C8B-B14F-4D97-AF65-F5344CB8AC3E}">
        <p14:creationId xmlns:p14="http://schemas.microsoft.com/office/powerpoint/2010/main" val="107761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142350" y="624403"/>
            <a:ext cx="8911687" cy="1280890"/>
          </a:xfrm>
        </p:spPr>
        <p:txBody>
          <a:bodyPr/>
          <a:lstStyle/>
          <a:p>
            <a:pPr algn="ctr"/>
            <a:r>
              <a:rPr lang="es-MX" b="1" dirty="0"/>
              <a:t>OBJETIVOS Y MERCADO META</a:t>
            </a:r>
          </a:p>
        </p:txBody>
      </p:sp>
      <p:sp>
        <p:nvSpPr>
          <p:cNvPr id="8" name="Marcador de texto 7"/>
          <p:cNvSpPr>
            <a:spLocks noGrp="1"/>
          </p:cNvSpPr>
          <p:nvPr>
            <p:ph type="body" idx="1"/>
          </p:nvPr>
        </p:nvSpPr>
        <p:spPr>
          <a:xfrm>
            <a:off x="3174224" y="2368099"/>
            <a:ext cx="3992732" cy="576262"/>
          </a:xfrm>
        </p:spPr>
        <p:txBody>
          <a:bodyPr/>
          <a:lstStyle/>
          <a:p>
            <a:r>
              <a:rPr lang="es-MX" b="1" dirty="0"/>
              <a:t>OBJETIVOS</a:t>
            </a:r>
          </a:p>
        </p:txBody>
      </p:sp>
      <p:sp>
        <p:nvSpPr>
          <p:cNvPr id="9" name="Marcador de contenido 8"/>
          <p:cNvSpPr>
            <a:spLocks noGrp="1"/>
          </p:cNvSpPr>
          <p:nvPr>
            <p:ph sz="half" idx="2"/>
          </p:nvPr>
        </p:nvSpPr>
        <p:spPr>
          <a:xfrm>
            <a:off x="2142350" y="3264583"/>
            <a:ext cx="4342893" cy="3354060"/>
          </a:xfrm>
        </p:spPr>
        <p:txBody>
          <a:bodyPr/>
          <a:lstStyle/>
          <a:p>
            <a:pPr algn="just"/>
            <a:r>
              <a:rPr lang="es-MX" dirty="0"/>
              <a:t>Nuestro objetivo es garantizarles momentos agradables a las personas al brindarles productos de buena calidad y sabor.</a:t>
            </a:r>
          </a:p>
          <a:p>
            <a:endParaRPr lang="es-MX" dirty="0"/>
          </a:p>
        </p:txBody>
      </p:sp>
      <p:sp>
        <p:nvSpPr>
          <p:cNvPr id="10" name="Marcador de texto 9"/>
          <p:cNvSpPr>
            <a:spLocks noGrp="1"/>
          </p:cNvSpPr>
          <p:nvPr>
            <p:ph type="body" sz="quarter" idx="3"/>
          </p:nvPr>
        </p:nvSpPr>
        <p:spPr>
          <a:xfrm>
            <a:off x="7798177" y="2368099"/>
            <a:ext cx="3999001" cy="576262"/>
          </a:xfrm>
        </p:spPr>
        <p:txBody>
          <a:bodyPr/>
          <a:lstStyle/>
          <a:p>
            <a:r>
              <a:rPr lang="es-MX" b="1" dirty="0"/>
              <a:t>MERCADO META</a:t>
            </a:r>
          </a:p>
        </p:txBody>
      </p:sp>
      <p:sp>
        <p:nvSpPr>
          <p:cNvPr id="11" name="Marcador de contenido 10"/>
          <p:cNvSpPr>
            <a:spLocks noGrp="1"/>
          </p:cNvSpPr>
          <p:nvPr>
            <p:ph sz="quarter" idx="4"/>
          </p:nvPr>
        </p:nvSpPr>
        <p:spPr>
          <a:xfrm>
            <a:off x="7166956" y="3264583"/>
            <a:ext cx="4338674" cy="3354060"/>
          </a:xfrm>
        </p:spPr>
        <p:txBody>
          <a:bodyPr/>
          <a:lstStyle/>
          <a:p>
            <a:pPr algn="just"/>
            <a:r>
              <a:rPr lang="es-MX" dirty="0"/>
              <a:t>Nuestro producto va dirigido al público en general (menos a personas que no pueden consumir azúcar).</a:t>
            </a:r>
          </a:p>
          <a:p>
            <a:endParaRPr lang="es-MX" dirty="0"/>
          </a:p>
        </p:txBody>
      </p:sp>
      <p:pic>
        <p:nvPicPr>
          <p:cNvPr id="2" name="Imagen 1">
            <a:extLst>
              <a:ext uri="{FF2B5EF4-FFF2-40B4-BE49-F238E27FC236}">
                <a16:creationId xmlns:a16="http://schemas.microsoft.com/office/drawing/2014/main" id="{49E6BF1F-9C3E-F5ED-D90E-E2F4061B98EE}"/>
              </a:ext>
            </a:extLst>
          </p:cNvPr>
          <p:cNvPicPr>
            <a:picLocks noChangeAspect="1"/>
          </p:cNvPicPr>
          <p:nvPr/>
        </p:nvPicPr>
        <p:blipFill>
          <a:blip r:embed="rId2"/>
          <a:stretch>
            <a:fillRect/>
          </a:stretch>
        </p:blipFill>
        <p:spPr>
          <a:xfrm>
            <a:off x="5824549" y="4735467"/>
            <a:ext cx="1616449" cy="2122533"/>
          </a:xfrm>
          <a:prstGeom prst="rect">
            <a:avLst/>
          </a:prstGeom>
        </p:spPr>
      </p:pic>
    </p:spTree>
    <p:extLst>
      <p:ext uri="{BB962C8B-B14F-4D97-AF65-F5344CB8AC3E}">
        <p14:creationId xmlns:p14="http://schemas.microsoft.com/office/powerpoint/2010/main" val="115536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1377" y="518093"/>
            <a:ext cx="8911687" cy="1280890"/>
          </a:xfrm>
        </p:spPr>
        <p:txBody>
          <a:bodyPr/>
          <a:lstStyle/>
          <a:p>
            <a:pPr algn="ctr"/>
            <a:r>
              <a:rPr lang="es-MX" b="1" dirty="0"/>
              <a:t>PRODUCTO</a:t>
            </a:r>
          </a:p>
        </p:txBody>
      </p:sp>
      <p:sp>
        <p:nvSpPr>
          <p:cNvPr id="3" name="Marcador de texto 2"/>
          <p:cNvSpPr>
            <a:spLocks noGrp="1"/>
          </p:cNvSpPr>
          <p:nvPr>
            <p:ph type="body" idx="1"/>
          </p:nvPr>
        </p:nvSpPr>
        <p:spPr>
          <a:xfrm>
            <a:off x="3004389" y="2084626"/>
            <a:ext cx="3992732" cy="576262"/>
          </a:xfrm>
        </p:spPr>
        <p:txBody>
          <a:bodyPr/>
          <a:lstStyle/>
          <a:p>
            <a:pPr algn="ctr"/>
            <a:r>
              <a:rPr lang="es-MX" b="1" dirty="0"/>
              <a:t>SELECCIÓN DE PRODUCTO</a:t>
            </a:r>
          </a:p>
        </p:txBody>
      </p:sp>
      <p:sp>
        <p:nvSpPr>
          <p:cNvPr id="4" name="Marcador de contenido 3"/>
          <p:cNvSpPr>
            <a:spLocks noGrp="1"/>
          </p:cNvSpPr>
          <p:nvPr>
            <p:ph sz="half" idx="2"/>
          </p:nvPr>
        </p:nvSpPr>
        <p:spPr>
          <a:xfrm>
            <a:off x="2414327" y="2946531"/>
            <a:ext cx="4342893" cy="3354060"/>
          </a:xfrm>
        </p:spPr>
        <p:txBody>
          <a:bodyPr/>
          <a:lstStyle/>
          <a:p>
            <a:pPr algn="just"/>
            <a:r>
              <a:rPr lang="es-MX" dirty="0"/>
              <a:t>OFF DIET son deliciosos postres que se venderán en bolsitas transparentes de celofán individuales o cajas de plástico con 4 brownies cada una y cada envase contendrá el logo de nuestro producto.</a:t>
            </a:r>
          </a:p>
          <a:p>
            <a:endParaRPr lang="es-MX" dirty="0"/>
          </a:p>
        </p:txBody>
      </p:sp>
      <p:sp>
        <p:nvSpPr>
          <p:cNvPr id="5" name="Marcador de texto 4"/>
          <p:cNvSpPr>
            <a:spLocks noGrp="1"/>
          </p:cNvSpPr>
          <p:nvPr>
            <p:ph type="body" sz="quarter" idx="3"/>
          </p:nvPr>
        </p:nvSpPr>
        <p:spPr>
          <a:xfrm>
            <a:off x="8487290" y="1929718"/>
            <a:ext cx="3999001" cy="576262"/>
          </a:xfrm>
        </p:spPr>
        <p:txBody>
          <a:bodyPr/>
          <a:lstStyle/>
          <a:p>
            <a:r>
              <a:rPr lang="es-MX" b="1" dirty="0"/>
              <a:t>SLOGAN</a:t>
            </a:r>
          </a:p>
        </p:txBody>
      </p:sp>
      <p:sp>
        <p:nvSpPr>
          <p:cNvPr id="6" name="Marcador de contenido 5"/>
          <p:cNvSpPr>
            <a:spLocks noGrp="1"/>
          </p:cNvSpPr>
          <p:nvPr>
            <p:ph sz="quarter" idx="4"/>
          </p:nvPr>
        </p:nvSpPr>
        <p:spPr>
          <a:xfrm>
            <a:off x="7336792" y="2946531"/>
            <a:ext cx="4338674" cy="3354060"/>
          </a:xfrm>
        </p:spPr>
        <p:txBody>
          <a:bodyPr/>
          <a:lstStyle/>
          <a:p>
            <a:r>
              <a:rPr lang="es-MX" i="1" dirty="0"/>
              <a:t>NO DEJES PARA MAÑANA EL BROWNIE QUE PUEDES COMER HOY</a:t>
            </a:r>
          </a:p>
          <a:p>
            <a:endParaRPr lang="es-MX" dirty="0"/>
          </a:p>
        </p:txBody>
      </p:sp>
      <p:pic>
        <p:nvPicPr>
          <p:cNvPr id="7" name="Imagen 6">
            <a:extLst>
              <a:ext uri="{FF2B5EF4-FFF2-40B4-BE49-F238E27FC236}">
                <a16:creationId xmlns:a16="http://schemas.microsoft.com/office/drawing/2014/main" id="{B9916EDF-205A-F90F-4B5C-B80E30EFFCBA}"/>
              </a:ext>
            </a:extLst>
          </p:cNvPr>
          <p:cNvPicPr>
            <a:picLocks noChangeAspect="1"/>
          </p:cNvPicPr>
          <p:nvPr/>
        </p:nvPicPr>
        <p:blipFill>
          <a:blip r:embed="rId2"/>
          <a:stretch>
            <a:fillRect/>
          </a:stretch>
        </p:blipFill>
        <p:spPr>
          <a:xfrm>
            <a:off x="8487290" y="4162141"/>
            <a:ext cx="1920734" cy="2138450"/>
          </a:xfrm>
          <a:prstGeom prst="rect">
            <a:avLst/>
          </a:prstGeom>
        </p:spPr>
      </p:pic>
    </p:spTree>
    <p:extLst>
      <p:ext uri="{BB962C8B-B14F-4D97-AF65-F5344CB8AC3E}">
        <p14:creationId xmlns:p14="http://schemas.microsoft.com/office/powerpoint/2010/main" val="1056226275"/>
      </p:ext>
    </p:extLst>
  </p:cSld>
  <p:clrMapOvr>
    <a:masterClrMapping/>
  </p:clrMapOvr>
</p:sld>
</file>

<file path=ppt/theme/theme1.xml><?xml version="1.0" encoding="utf-8"?>
<a:theme xmlns:a="http://schemas.openxmlformats.org/drawingml/2006/main" name="Espiral">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D6F7AD-09FB-47AB-B353-D1D83850E3A3}">
  <ds:schemaRefs>
    <ds:schemaRef ds:uri="http://schemas.microsoft.com/sharepoint/v3/contenttype/forms"/>
  </ds:schemaRefs>
</ds:datastoreItem>
</file>

<file path=customXml/itemProps2.xml><?xml version="1.0" encoding="utf-8"?>
<ds:datastoreItem xmlns:ds="http://schemas.openxmlformats.org/officeDocument/2006/customXml" ds:itemID="{12C0DB4D-BE53-4100-8A0D-CEFB2E482820}">
  <ds:schemaRefs>
    <ds:schemaRef ds:uri="http://schemas.microsoft.com/office/2006/documentManagement/types"/>
    <ds:schemaRef ds:uri="16c05727-aa75-4e4a-9b5f-8a80a1165891"/>
    <ds:schemaRef ds:uri="http://www.w3.org/XML/1998/namespace"/>
    <ds:schemaRef ds:uri="71af3243-3dd4-4a8d-8c0d-dd76da1f02a5"/>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CC21C94-EC06-4610-B8F0-A456DD28C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1337</Words>
  <Application>Microsoft Office PowerPoint</Application>
  <PresentationFormat>Panorámica</PresentationFormat>
  <Paragraphs>188</Paragraphs>
  <Slides>35</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Arial</vt:lpstr>
      <vt:lpstr>Calibri</vt:lpstr>
      <vt:lpstr>Century Gothic</vt:lpstr>
      <vt:lpstr>Times New Roman</vt:lpstr>
      <vt:lpstr>Wingdings 3</vt:lpstr>
      <vt:lpstr>Espiral</vt:lpstr>
      <vt:lpstr>OFF DIET</vt:lpstr>
      <vt:lpstr>INTRODUCCIÓN </vt:lpstr>
      <vt:lpstr>GIRO</vt:lpstr>
      <vt:lpstr>MISIÓN, VISIÓN Y VALORES</vt:lpstr>
      <vt:lpstr>OBJETIVOS </vt:lpstr>
      <vt:lpstr>MERCADO</vt:lpstr>
      <vt:lpstr>INVESTIGACIÓN DE MERCADO Y DELIMITACIÓN DEL PROBLEMA</vt:lpstr>
      <vt:lpstr>OBJETIVOS Y MERCADO META</vt:lpstr>
      <vt:lpstr>PRODUCTO</vt:lpstr>
      <vt:lpstr>ELABORACIÓN DE DISEÑO</vt:lpstr>
      <vt:lpstr>ENVASE Y EMPAQUE</vt:lpstr>
      <vt:lpstr>EMBALAJE</vt:lpstr>
      <vt:lpstr>COMPETENCIA</vt:lpstr>
      <vt:lpstr>MATRIZ FODA</vt:lpstr>
      <vt:lpstr>PRECIO POR UNIDAD Y GANANCIAS ESPERADAS </vt:lpstr>
      <vt:lpstr>PLAZA LUGAR DE UBICACIÓN GEOGRAFICA DEL LUGAR</vt:lpstr>
      <vt:lpstr>CANAL DE DISTRIBUCIÓN</vt:lpstr>
      <vt:lpstr>TIPO DE DISTRUBICION </vt:lpstr>
      <vt:lpstr>PUNTO DE VENTA</vt:lpstr>
      <vt:lpstr>TRANSPORTE</vt:lpstr>
      <vt:lpstr>RUTA</vt:lpstr>
      <vt:lpstr>ESTRATEGIA DE ENTRADA </vt:lpstr>
      <vt:lpstr>DISEÑOS Y MEDIOS </vt:lpstr>
      <vt:lpstr>MEDIOS</vt:lpstr>
      <vt:lpstr>PLAN DE INVERSIÓN</vt:lpstr>
      <vt:lpstr>INSTALACIONES</vt:lpstr>
      <vt:lpstr>MAQUINARIA Y EQUIPO </vt:lpstr>
      <vt:lpstr>RECURSO HUMANO</vt:lpstr>
      <vt:lpstr>  SOLICITUD DE APOYOS GUBERNAMENTALES </vt:lpstr>
      <vt:lpstr>MAPA DEL LUGAR DE DESTINO</vt:lpstr>
      <vt:lpstr>PROCESO DE ELABORACIÓN DEL PRODUCTO</vt:lpstr>
      <vt:lpstr>Presentación de PowerPoint</vt:lpstr>
      <vt:lpstr>Presentación de PowerPoint</vt:lpstr>
      <vt:lpstr>CROQUIS DE LAS INSTALACIONES DE LA EMPRESA </vt:lpstr>
      <vt:lpstr>CONCLUSIÓN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2023-02-27T14:17:47Z</dcterms:created>
  <dcterms:modified xsi:type="dcterms:W3CDTF">2023-05-30T07:03:38Z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