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8" r:id="rId2"/>
    <p:sldId id="262" r:id="rId3"/>
    <p:sldId id="259" r:id="rId4"/>
    <p:sldId id="260" r:id="rId5"/>
    <p:sldId id="261"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12ED7-FA22-4DEE-9ECE-FC3F7FB3D99D}" v="189" dt="2022-09-26T02:53:09.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73" d="100"/>
          <a:sy n="73" d="100"/>
        </p:scale>
        <p:origin x="72" y="37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tableStyles" Target="tableStyles.xml" Id="rId12"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theme" Target="theme/theme1.xml" Id="rId11" /><Relationship Type="http://schemas.openxmlformats.org/officeDocument/2006/relationships/slide" Target="slides/slide4.xml" Id="rId5" /><Relationship Type="http://schemas.openxmlformats.org/officeDocument/2006/relationships/viewProps" Target="viewProps.xml" Id="rId10" /><Relationship Type="http://schemas.openxmlformats.org/officeDocument/2006/relationships/slide" Target="slides/slide3.xml" Id="rId4" /><Relationship Type="http://schemas.openxmlformats.org/officeDocument/2006/relationships/presProps" Target="presProps.xml" Id="rId9" /><Relationship Type="http://schemas.microsoft.com/office/2015/10/relationships/revisionInfo" Target="revisionInfo.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14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9/25/2022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‹Nº›</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44689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9/25/2022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79153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9/25/2022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‹Nº›</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86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9/25/2022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29339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9/25/2022</a:t>
            </a:fld>
            <a:endParaRPr lang="en-US" dirty="0"/>
          </a:p>
        </p:txBody>
      </p:sp>
    </p:spTree>
    <p:extLst>
      <p:ext uri="{BB962C8B-B14F-4D97-AF65-F5344CB8AC3E}">
        <p14:creationId xmlns:p14="http://schemas.microsoft.com/office/powerpoint/2010/main" val="42159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9/25/2022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38729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9/25/2022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46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9/25/2022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18876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9/25/2022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5506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9/25/2022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04927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9/25/2022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81995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lIns="109728" tIns="109728" rIns="109728" bIns="91440" anchor="b"/>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lIns="109728" tIns="109728" rIns="109728" bIns="9144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9/25/2022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lIns="109728" tIns="109728" rIns="109728" bIns="9144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lIns="109728" tIns="109728" rIns="109728" bIns="9144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‹Nº›</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07435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105000"/>
        </a:lnSpc>
        <a:spcBef>
          <a:spcPct val="0"/>
        </a:spcBef>
        <a:buNone/>
        <a:defRPr sz="3600" b="1" kern="1200" spc="13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10000"/>
        </a:lnSpc>
        <a:spcBef>
          <a:spcPts val="930"/>
        </a:spcBef>
        <a:buFont typeface="Corbel" panose="020B0503020204020204" pitchFamily="34" charset="0"/>
        <a:buNone/>
        <a:defRPr sz="1850" b="0" kern="1200" spc="100" baseline="0">
          <a:solidFill>
            <a:schemeClr val="tx1">
              <a:lumMod val="75000"/>
              <a:lumOff val="25000"/>
            </a:schemeClr>
          </a:solidFill>
          <a:latin typeface="+mn-lt"/>
          <a:ea typeface="+mn-ea"/>
          <a:cs typeface="+mn-cs"/>
        </a:defRPr>
      </a:lvl1pPr>
      <a:lvl2pPr marL="0" indent="0" algn="l" defTabSz="914400" rtl="0" eaLnBrk="1" latinLnBrk="0" hangingPunct="1">
        <a:lnSpc>
          <a:spcPct val="110000"/>
        </a:lnSpc>
        <a:spcBef>
          <a:spcPts val="930"/>
        </a:spcBef>
        <a:buFont typeface="Corbel" panose="020B0503020204020204" pitchFamily="34" charset="0"/>
        <a:buNone/>
        <a:defRPr sz="1600" kern="1200" spc="100" baseline="0">
          <a:solidFill>
            <a:schemeClr val="tx1">
              <a:lumMod val="75000"/>
              <a:lumOff val="25000"/>
            </a:schemeClr>
          </a:solidFill>
          <a:latin typeface="+mn-lt"/>
          <a:ea typeface="+mn-ea"/>
          <a:cs typeface="+mn-cs"/>
        </a:defRPr>
      </a:lvl2pPr>
      <a:lvl3pPr marL="0" indent="-320040" algn="l" defTabSz="914400" rtl="0" eaLnBrk="1" latinLnBrk="0" hangingPunct="1">
        <a:lnSpc>
          <a:spcPct val="110000"/>
        </a:lnSpc>
        <a:spcBef>
          <a:spcPts val="930"/>
        </a:spcBef>
        <a:buFont typeface="Corbel" panose="020B0503020204020204" pitchFamily="34" charset="0"/>
        <a:buChar char="–"/>
        <a:defRPr sz="1400" i="1" kern="1200" spc="100" baseline="0">
          <a:solidFill>
            <a:schemeClr val="tx1">
              <a:lumMod val="75000"/>
              <a:lumOff val="25000"/>
            </a:schemeClr>
          </a:solidFill>
          <a:latin typeface="+mn-lt"/>
          <a:ea typeface="+mn-ea"/>
          <a:cs typeface="+mn-cs"/>
        </a:defRPr>
      </a:lvl3pPr>
      <a:lvl4pPr marL="0" indent="-320040" algn="l" defTabSz="914400" rtl="0" eaLnBrk="1" latinLnBrk="0" hangingPunct="1">
        <a:lnSpc>
          <a:spcPct val="110000"/>
        </a:lnSpc>
        <a:spcBef>
          <a:spcPts val="930"/>
        </a:spcBef>
        <a:buFont typeface="Corbel" panose="020B0503020204020204" pitchFamily="34" charset="0"/>
        <a:buChar char="–"/>
        <a:defRPr sz="1400" kern="1200" spc="100" baseline="0">
          <a:solidFill>
            <a:schemeClr val="tx1">
              <a:lumMod val="75000"/>
              <a:lumOff val="25000"/>
            </a:schemeClr>
          </a:solidFill>
          <a:latin typeface="+mn-lt"/>
          <a:ea typeface="+mn-ea"/>
          <a:cs typeface="+mn-cs"/>
        </a:defRPr>
      </a:lvl4pPr>
      <a:lvl5pPr marL="0" indent="-320040" algn="l" defTabSz="914400" rtl="0" eaLnBrk="1" latinLnBrk="0" hangingPunct="1">
        <a:lnSpc>
          <a:spcPct val="110000"/>
        </a:lnSpc>
        <a:spcBef>
          <a:spcPts val="930"/>
        </a:spcBef>
        <a:buFont typeface="Corbel" panose="020B0503020204020204" pitchFamily="34" charset="0"/>
        <a:buChar char="–"/>
        <a:defRPr sz="1400" i="1" kern="1200" spc="10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p:cNvSpPr>
            <a:spLocks noGrp="1"/>
          </p:cNvSpPr>
          <p:nvPr>
            <p:ph type="ctrTitle"/>
          </p:nvPr>
        </p:nvSpPr>
        <p:spPr>
          <a:xfrm>
            <a:off x="6090045" y="1346200"/>
            <a:ext cx="5624118" cy="3284538"/>
          </a:xfrm>
        </p:spPr>
        <p:txBody>
          <a:bodyPr anchor="b">
            <a:normAutofit/>
          </a:bodyPr>
          <a:lstStyle/>
          <a:p>
            <a:r>
              <a:rPr lang="es-ES">
                <a:cs typeface="Calibri Light"/>
              </a:rPr>
              <a:t>BRÚJULAS</a:t>
            </a:r>
          </a:p>
        </p:txBody>
      </p:sp>
      <p:sp>
        <p:nvSpPr>
          <p:cNvPr id="3" name="Subtítulo 2"/>
          <p:cNvSpPr>
            <a:spLocks noGrp="1"/>
          </p:cNvSpPr>
          <p:nvPr>
            <p:ph type="subTitle" idx="1"/>
          </p:nvPr>
        </p:nvSpPr>
        <p:spPr>
          <a:xfrm>
            <a:off x="6096369" y="4630738"/>
            <a:ext cx="5617794" cy="1150937"/>
          </a:xfrm>
        </p:spPr>
        <p:txBody>
          <a:bodyPr anchor="t">
            <a:normAutofit/>
          </a:bodyPr>
          <a:lstStyle/>
          <a:p>
            <a:pPr>
              <a:lnSpc>
                <a:spcPct val="120000"/>
              </a:lnSpc>
            </a:pPr>
            <a:r>
              <a:rPr lang="es-ES" sz="1300"/>
              <a:t>Fátima Fonseca</a:t>
            </a:r>
          </a:p>
          <a:p>
            <a:pPr>
              <a:lnSpc>
                <a:spcPct val="120000"/>
              </a:lnSpc>
            </a:pPr>
            <a:r>
              <a:rPr lang="es-ES" sz="1300"/>
              <a:t>3ro de Preparatoria</a:t>
            </a:r>
          </a:p>
          <a:p>
            <a:pPr>
              <a:lnSpc>
                <a:spcPct val="120000"/>
              </a:lnSpc>
            </a:pPr>
            <a:r>
              <a:rPr lang="es-ES" sz="1300"/>
              <a:t>Geografía</a:t>
            </a:r>
          </a:p>
        </p:txBody>
      </p:sp>
      <p:sp>
        <p:nvSpPr>
          <p:cNvPr id="38" name="Freeform: Shape 37">
            <a:extLst>
              <a:ext uri="{FF2B5EF4-FFF2-40B4-BE49-F238E27FC236}">
                <a16:creationId xmlns:a16="http://schemas.microsoft.com/office/drawing/2014/main" id="{96CB0275-66F1-4491-93B8-121D0C717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14"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Sole sul mare">
            <a:extLst>
              <a:ext uri="{FF2B5EF4-FFF2-40B4-BE49-F238E27FC236}">
                <a16:creationId xmlns:a16="http://schemas.microsoft.com/office/drawing/2014/main" id="{1B200EA8-F9D6-D2E9-5B2B-6076962FCEE1}"/>
              </a:ext>
            </a:extLst>
          </p:cNvPr>
          <p:cNvPicPr>
            <a:picLocks noChangeAspect="1"/>
          </p:cNvPicPr>
          <p:nvPr/>
        </p:nvPicPr>
        <p:blipFill rotWithShape="1">
          <a:blip r:embed="rId2"/>
          <a:srcRect l="29654" r="21358" b="-1"/>
          <a:stretch/>
        </p:blipFill>
        <p:spPr>
          <a:xfrm>
            <a:off x="153" y="10"/>
            <a:ext cx="5033023" cy="6857990"/>
          </a:xfrm>
          <a:custGeom>
            <a:avLst/>
            <a:gdLst/>
            <a:ahLst/>
            <a:cxnLst/>
            <a:rect l="l" t="t" r="r" b="b"/>
            <a:pathLst>
              <a:path w="4710787" h="6858000">
                <a:moveTo>
                  <a:pt x="0" y="0"/>
                </a:moveTo>
                <a:lnTo>
                  <a:pt x="1214365" y="0"/>
                </a:lnTo>
                <a:lnTo>
                  <a:pt x="1994531" y="0"/>
                </a:lnTo>
                <a:lnTo>
                  <a:pt x="3087764" y="0"/>
                </a:lnTo>
                <a:lnTo>
                  <a:pt x="3109888" y="14997"/>
                </a:lnTo>
                <a:cubicBezTo>
                  <a:pt x="4137051" y="754641"/>
                  <a:pt x="4710787" y="2093192"/>
                  <a:pt x="4710787" y="3621656"/>
                </a:cubicBezTo>
                <a:cubicBezTo>
                  <a:pt x="4710787" y="4969131"/>
                  <a:pt x="3782062" y="5602839"/>
                  <a:pt x="2836437" y="6374814"/>
                </a:cubicBezTo>
                <a:cubicBezTo>
                  <a:pt x="2664234" y="6515397"/>
                  <a:pt x="2493607" y="6653108"/>
                  <a:pt x="2319789" y="6780599"/>
                </a:cubicBezTo>
                <a:lnTo>
                  <a:pt x="2208033" y="6858000"/>
                </a:lnTo>
                <a:lnTo>
                  <a:pt x="1994531" y="6858000"/>
                </a:lnTo>
                <a:lnTo>
                  <a:pt x="1214365" y="6858000"/>
                </a:lnTo>
                <a:lnTo>
                  <a:pt x="0" y="6858000"/>
                </a:lnTo>
                <a:close/>
              </a:path>
            </a:pathLst>
          </a:custGeom>
        </p:spPr>
      </p:pic>
      <p:sp>
        <p:nvSpPr>
          <p:cNvPr id="42" name="Freeform: Shape 41">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2047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98F454A9-202B-4BB1-0234-8ECDA1629BB6}"/>
              </a:ext>
            </a:extLst>
          </p:cNvPr>
          <p:cNvSpPr>
            <a:spLocks noGrp="1"/>
          </p:cNvSpPr>
          <p:nvPr>
            <p:ph type="title"/>
          </p:nvPr>
        </p:nvSpPr>
        <p:spPr>
          <a:xfrm>
            <a:off x="914400" y="442912"/>
            <a:ext cx="5411050" cy="1822123"/>
          </a:xfrm>
        </p:spPr>
        <p:txBody>
          <a:bodyPr anchor="b">
            <a:normAutofit/>
          </a:bodyPr>
          <a:lstStyle/>
          <a:p>
            <a:r>
              <a:rPr lang="es-ES" dirty="0">
                <a:ea typeface="Microsoft YaHei"/>
              </a:rPr>
              <a:t>ORIGEN</a:t>
            </a:r>
          </a:p>
        </p:txBody>
      </p:sp>
      <p:sp>
        <p:nvSpPr>
          <p:cNvPr id="3" name="Marcador de contenido 2">
            <a:extLst>
              <a:ext uri="{FF2B5EF4-FFF2-40B4-BE49-F238E27FC236}">
                <a16:creationId xmlns:a16="http://schemas.microsoft.com/office/drawing/2014/main" id="{14D7083D-1144-26D2-FE44-AD0BFE36BB35}"/>
              </a:ext>
            </a:extLst>
          </p:cNvPr>
          <p:cNvSpPr>
            <a:spLocks noGrp="1"/>
          </p:cNvSpPr>
          <p:nvPr>
            <p:ph idx="1"/>
          </p:nvPr>
        </p:nvSpPr>
        <p:spPr>
          <a:xfrm>
            <a:off x="914400" y="2496720"/>
            <a:ext cx="5181599" cy="3467518"/>
          </a:xfrm>
        </p:spPr>
        <p:txBody>
          <a:bodyPr lIns="109728" tIns="109728" rIns="109728" bIns="91440" anchor="t">
            <a:normAutofit/>
          </a:bodyPr>
          <a:lstStyle/>
          <a:p>
            <a:r>
              <a:rPr lang="es-ES" dirty="0">
                <a:ea typeface="Microsoft YaHei"/>
              </a:rPr>
              <a:t>La brújula fue inventada en China en el siglo IX. Lamentablemente, al igual que otros grandes inventos o descubrimientos de la humanidad, no se conoce con exactitud quién es el inventor de la brújula magnética.</a:t>
            </a:r>
            <a:endParaRPr lang="es-ES" dirty="0"/>
          </a:p>
        </p:txBody>
      </p:sp>
      <p:sp>
        <p:nvSpPr>
          <p:cNvPr id="15"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Imagen 4" descr="Mapa&#10;&#10;Descripción generada automáticamente">
            <a:extLst>
              <a:ext uri="{FF2B5EF4-FFF2-40B4-BE49-F238E27FC236}">
                <a16:creationId xmlns:a16="http://schemas.microsoft.com/office/drawing/2014/main" id="{4B244979-063E-DD29-D199-8C7A60352FA1}"/>
              </a:ext>
            </a:extLst>
          </p:cNvPr>
          <p:cNvPicPr>
            <a:picLocks noChangeAspect="1"/>
          </p:cNvPicPr>
          <p:nvPr/>
        </p:nvPicPr>
        <p:blipFill rotWithShape="1">
          <a:blip r:embed="rId2"/>
          <a:srcRect l="48506" r="1"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390055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p:cNvSpPr>
            <a:spLocks noGrp="1"/>
          </p:cNvSpPr>
          <p:nvPr>
            <p:ph type="ctrTitle"/>
          </p:nvPr>
        </p:nvSpPr>
        <p:spPr>
          <a:xfrm>
            <a:off x="914400" y="442912"/>
            <a:ext cx="5411050" cy="1822123"/>
          </a:xfrm>
        </p:spPr>
        <p:txBody>
          <a:bodyPr anchor="b">
            <a:normAutofit/>
          </a:bodyPr>
          <a:lstStyle/>
          <a:p>
            <a:r>
              <a:rPr lang="en-US" dirty="0">
                <a:ea typeface="Microsoft YaHei"/>
              </a:rPr>
              <a:t>HISTORIA DE LA BRÚJULA</a:t>
            </a:r>
          </a:p>
        </p:txBody>
      </p:sp>
      <p:sp>
        <p:nvSpPr>
          <p:cNvPr id="3" name="Content Placeholder"/>
          <p:cNvSpPr>
            <a:spLocks noGrp="1"/>
          </p:cNvSpPr>
          <p:nvPr>
            <p:ph idx="1"/>
          </p:nvPr>
        </p:nvSpPr>
        <p:spPr>
          <a:xfrm>
            <a:off x="914400" y="2496720"/>
            <a:ext cx="5181599" cy="3467518"/>
          </a:xfrm>
        </p:spPr>
        <p:txBody>
          <a:bodyPr lIns="109728" tIns="109728" rIns="109728" bIns="91440" anchor="t">
            <a:normAutofit/>
          </a:bodyPr>
          <a:lstStyle/>
          <a:p>
            <a:pPr>
              <a:lnSpc>
                <a:spcPct val="100000"/>
              </a:lnSpc>
            </a:pPr>
            <a:r>
              <a:rPr lang="en-US" dirty="0">
                <a:ea typeface="Microsoft YaHei"/>
              </a:rPr>
              <a:t>El </a:t>
            </a:r>
            <a:r>
              <a:rPr lang="en-US" dirty="0" err="1">
                <a:ea typeface="Microsoft YaHei"/>
              </a:rPr>
              <a:t>descubrimiento</a:t>
            </a:r>
            <a:r>
              <a:rPr lang="en-US" dirty="0">
                <a:ea typeface="Microsoft YaHei"/>
              </a:rPr>
              <a:t> del </a:t>
            </a:r>
            <a:r>
              <a:rPr lang="en-US" dirty="0" err="1">
                <a:ea typeface="Microsoft YaHei"/>
              </a:rPr>
              <a:t>magnetismo</a:t>
            </a:r>
            <a:r>
              <a:rPr lang="en-US" dirty="0">
                <a:ea typeface="Microsoft YaHei"/>
              </a:rPr>
              <a:t> </a:t>
            </a:r>
            <a:r>
              <a:rPr lang="en-US" dirty="0" err="1">
                <a:ea typeface="Microsoft YaHei"/>
              </a:rPr>
              <a:t>terrestre</a:t>
            </a:r>
            <a:r>
              <a:rPr lang="en-US" dirty="0">
                <a:ea typeface="Microsoft YaHei"/>
              </a:rPr>
              <a:t> es, </a:t>
            </a:r>
            <a:r>
              <a:rPr lang="en-US" dirty="0" err="1">
                <a:ea typeface="Microsoft YaHei"/>
              </a:rPr>
              <a:t>según</a:t>
            </a:r>
            <a:r>
              <a:rPr lang="en-US" dirty="0">
                <a:ea typeface="Microsoft YaHei"/>
              </a:rPr>
              <a:t> </a:t>
            </a:r>
            <a:r>
              <a:rPr lang="en-US" dirty="0" err="1">
                <a:ea typeface="Microsoft YaHei"/>
              </a:rPr>
              <a:t>el</a:t>
            </a:r>
            <a:r>
              <a:rPr lang="en-US" dirty="0">
                <a:ea typeface="Microsoft YaHei"/>
              </a:rPr>
              <a:t> </a:t>
            </a:r>
            <a:r>
              <a:rPr lang="en-US" dirty="0" err="1">
                <a:ea typeface="Microsoft YaHei"/>
              </a:rPr>
              <a:t>sinólogo</a:t>
            </a:r>
            <a:r>
              <a:rPr lang="en-US" dirty="0">
                <a:ea typeface="Microsoft YaHei"/>
              </a:rPr>
              <a:t> Joseph Needham, la mayor </a:t>
            </a:r>
            <a:r>
              <a:rPr lang="en-US" dirty="0" err="1">
                <a:ea typeface="Microsoft YaHei"/>
              </a:rPr>
              <a:t>contribución</a:t>
            </a:r>
            <a:r>
              <a:rPr lang="en-US" dirty="0">
                <a:ea typeface="Microsoft YaHei"/>
              </a:rPr>
              <a:t> de China a la </a:t>
            </a:r>
            <a:r>
              <a:rPr lang="en-US" dirty="0" err="1">
                <a:ea typeface="Microsoft YaHei"/>
              </a:rPr>
              <a:t>física</a:t>
            </a:r>
            <a:r>
              <a:rPr lang="en-US" dirty="0">
                <a:ea typeface="Microsoft YaHei"/>
              </a:rPr>
              <a:t>. En </a:t>
            </a:r>
            <a:r>
              <a:rPr lang="en-US" dirty="0" err="1">
                <a:ea typeface="Microsoft YaHei"/>
              </a:rPr>
              <a:t>el</a:t>
            </a:r>
            <a:r>
              <a:rPr lang="en-US" dirty="0">
                <a:ea typeface="Microsoft YaHei"/>
              </a:rPr>
              <a:t> </a:t>
            </a:r>
            <a:r>
              <a:rPr lang="en-US" dirty="0" err="1">
                <a:ea typeface="Microsoft YaHei"/>
              </a:rPr>
              <a:t>siglo</a:t>
            </a:r>
            <a:r>
              <a:rPr lang="en-US" dirty="0">
                <a:ea typeface="Microsoft YaHei"/>
              </a:rPr>
              <a:t> XI, </a:t>
            </a:r>
            <a:r>
              <a:rPr lang="en-US" dirty="0" err="1">
                <a:ea typeface="Microsoft YaHei"/>
              </a:rPr>
              <a:t>este</a:t>
            </a:r>
            <a:r>
              <a:rPr lang="en-US" dirty="0">
                <a:ea typeface="Microsoft YaHei"/>
              </a:rPr>
              <a:t> </a:t>
            </a:r>
            <a:r>
              <a:rPr lang="en-US" dirty="0" err="1">
                <a:ea typeface="Microsoft YaHei"/>
              </a:rPr>
              <a:t>descubrimiento</a:t>
            </a:r>
            <a:r>
              <a:rPr lang="en-US" dirty="0">
                <a:ea typeface="Microsoft YaHei"/>
              </a:rPr>
              <a:t>, junto con </a:t>
            </a:r>
            <a:r>
              <a:rPr lang="en-US" dirty="0" err="1">
                <a:ea typeface="Microsoft YaHei"/>
              </a:rPr>
              <a:t>el</a:t>
            </a:r>
            <a:r>
              <a:rPr lang="en-US" dirty="0">
                <a:ea typeface="Microsoft YaHei"/>
              </a:rPr>
              <a:t> de </a:t>
            </a:r>
            <a:r>
              <a:rPr lang="en-US" dirty="0" err="1">
                <a:ea typeface="Microsoft YaHei"/>
              </a:rPr>
              <a:t>inducción</a:t>
            </a:r>
            <a:r>
              <a:rPr lang="en-US" dirty="0">
                <a:ea typeface="Microsoft YaHei"/>
              </a:rPr>
              <a:t> y de la </a:t>
            </a:r>
            <a:r>
              <a:rPr lang="en-US" dirty="0" err="1">
                <a:ea typeface="Microsoft YaHei"/>
              </a:rPr>
              <a:t>polaridad</a:t>
            </a:r>
            <a:r>
              <a:rPr lang="en-US" dirty="0">
                <a:ea typeface="Microsoft YaHei"/>
              </a:rPr>
              <a:t> </a:t>
            </a:r>
            <a:r>
              <a:rPr lang="en-US" dirty="0" err="1">
                <a:ea typeface="Microsoft YaHei"/>
              </a:rPr>
              <a:t>magnética</a:t>
            </a:r>
            <a:r>
              <a:rPr lang="en-US" dirty="0">
                <a:ea typeface="Microsoft YaHei"/>
              </a:rPr>
              <a:t>, conduce a la </a:t>
            </a:r>
            <a:r>
              <a:rPr lang="en-US" dirty="0" err="1">
                <a:ea typeface="Microsoft YaHei"/>
              </a:rPr>
              <a:t>invención</a:t>
            </a:r>
            <a:r>
              <a:rPr lang="en-US" dirty="0">
                <a:ea typeface="Microsoft YaHei"/>
              </a:rPr>
              <a:t> de la </a:t>
            </a:r>
            <a:r>
              <a:rPr lang="en-US" dirty="0" err="1">
                <a:ea typeface="Microsoft YaHei"/>
              </a:rPr>
              <a:t>brújula</a:t>
            </a:r>
            <a:r>
              <a:rPr lang="en-US" dirty="0">
                <a:ea typeface="Microsoft YaHei"/>
              </a:rPr>
              <a:t>, </a:t>
            </a:r>
            <a:r>
              <a:rPr lang="en-US" dirty="0" err="1">
                <a:ea typeface="Microsoft YaHei"/>
              </a:rPr>
              <a:t>llamada</a:t>
            </a:r>
            <a:r>
              <a:rPr lang="en-US" dirty="0">
                <a:ea typeface="Microsoft YaHei"/>
              </a:rPr>
              <a:t> a </a:t>
            </a:r>
            <a:r>
              <a:rPr lang="en-US" dirty="0" err="1">
                <a:ea typeface="Microsoft YaHei"/>
              </a:rPr>
              <a:t>desempeñar</a:t>
            </a:r>
            <a:r>
              <a:rPr lang="en-US" dirty="0">
                <a:ea typeface="Microsoft YaHei"/>
              </a:rPr>
              <a:t> un </a:t>
            </a:r>
            <a:r>
              <a:rPr lang="en-US" dirty="0" err="1">
                <a:ea typeface="Microsoft YaHei"/>
              </a:rPr>
              <a:t>papel</a:t>
            </a:r>
            <a:r>
              <a:rPr lang="en-US" dirty="0">
                <a:ea typeface="Microsoft YaHei"/>
              </a:rPr>
              <a:t> fundamental </a:t>
            </a:r>
            <a:r>
              <a:rPr lang="en-US" dirty="0" err="1">
                <a:ea typeface="Microsoft YaHei"/>
              </a:rPr>
              <a:t>en</a:t>
            </a:r>
            <a:r>
              <a:rPr lang="en-US" dirty="0">
                <a:ea typeface="Microsoft YaHei"/>
              </a:rPr>
              <a:t> la </a:t>
            </a:r>
            <a:r>
              <a:rPr lang="en-US" dirty="0" err="1">
                <a:ea typeface="Microsoft YaHei"/>
              </a:rPr>
              <a:t>navegación</a:t>
            </a:r>
            <a:r>
              <a:rPr lang="en-US" dirty="0">
                <a:ea typeface="Microsoft YaHei"/>
              </a:rPr>
              <a:t> de </a:t>
            </a:r>
            <a:r>
              <a:rPr lang="en-US" dirty="0" err="1">
                <a:ea typeface="Microsoft YaHei"/>
              </a:rPr>
              <a:t>alta</a:t>
            </a:r>
            <a:r>
              <a:rPr lang="en-US" dirty="0">
                <a:ea typeface="Microsoft YaHei"/>
              </a:rPr>
              <a:t> mar </a:t>
            </a:r>
            <a:r>
              <a:rPr lang="en-US" dirty="0" err="1">
                <a:ea typeface="Microsoft YaHei"/>
              </a:rPr>
              <a:t>en</a:t>
            </a:r>
            <a:r>
              <a:rPr lang="en-US" dirty="0">
                <a:ea typeface="Microsoft YaHei"/>
              </a:rPr>
              <a:t> la </a:t>
            </a:r>
            <a:r>
              <a:rPr lang="en-US" dirty="0" err="1">
                <a:ea typeface="Microsoft YaHei"/>
              </a:rPr>
              <a:t>Edad</a:t>
            </a:r>
            <a:r>
              <a:rPr lang="en-US" dirty="0">
                <a:ea typeface="Microsoft YaHei"/>
              </a:rPr>
              <a:t> Media y para </a:t>
            </a:r>
            <a:r>
              <a:rPr lang="en-US" dirty="0" err="1">
                <a:ea typeface="Microsoft YaHei"/>
              </a:rPr>
              <a:t>los</a:t>
            </a:r>
            <a:r>
              <a:rPr lang="en-US" dirty="0">
                <a:ea typeface="Microsoft YaHei"/>
              </a:rPr>
              <a:t> </a:t>
            </a:r>
            <a:r>
              <a:rPr lang="en-US" dirty="0" err="1">
                <a:ea typeface="Microsoft YaHei"/>
              </a:rPr>
              <a:t>grandes</a:t>
            </a:r>
            <a:r>
              <a:rPr lang="en-US" dirty="0">
                <a:ea typeface="Microsoft YaHei"/>
              </a:rPr>
              <a:t> </a:t>
            </a:r>
            <a:r>
              <a:rPr lang="en-US" dirty="0" err="1">
                <a:ea typeface="Microsoft YaHei"/>
              </a:rPr>
              <a:t>descubrimientos</a:t>
            </a:r>
            <a:r>
              <a:rPr lang="en-US" dirty="0">
                <a:ea typeface="Microsoft YaHei"/>
              </a:rPr>
              <a:t>.</a:t>
            </a:r>
            <a:endParaRPr lang="es-ES"/>
          </a:p>
        </p:txBody>
      </p:sp>
      <p:sp>
        <p:nvSpPr>
          <p:cNvPr id="15" name="Freeform: Shape 14">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Imagen 4">
            <a:extLst>
              <a:ext uri="{FF2B5EF4-FFF2-40B4-BE49-F238E27FC236}">
                <a16:creationId xmlns:a16="http://schemas.microsoft.com/office/drawing/2014/main" id="{0870EFC2-B66C-F05D-56D6-AFEEC4DD1A64}"/>
              </a:ext>
            </a:extLst>
          </p:cNvPr>
          <p:cNvPicPr>
            <a:picLocks noChangeAspect="1"/>
          </p:cNvPicPr>
          <p:nvPr/>
        </p:nvPicPr>
        <p:blipFill rotWithShape="1">
          <a:blip r:embed="rId2"/>
          <a:srcRect l="29500" r="1534" b="-1"/>
          <a:stretch/>
        </p:blipFill>
        <p:spPr>
          <a:xfrm>
            <a:off x="6877878" y="294199"/>
            <a:ext cx="5150794" cy="5001370"/>
          </a:xfrm>
          <a:custGeom>
            <a:avLst/>
            <a:gdLst/>
            <a:ahLst/>
            <a:cxnLst/>
            <a:rect l="l" t="t" r="r" b="b"/>
            <a:pathLst>
              <a:path w="5044104" h="4896924">
                <a:moveTo>
                  <a:pt x="2886613" y="0"/>
                </a:moveTo>
                <a:cubicBezTo>
                  <a:pt x="3218269" y="0"/>
                  <a:pt x="3523512" y="65865"/>
                  <a:pt x="3794011" y="195584"/>
                </a:cubicBezTo>
                <a:cubicBezTo>
                  <a:pt x="4047516" y="317247"/>
                  <a:pt x="4270172" y="494825"/>
                  <a:pt x="4455804" y="723284"/>
                </a:cubicBezTo>
                <a:cubicBezTo>
                  <a:pt x="4835198" y="1190375"/>
                  <a:pt x="5044104" y="1854168"/>
                  <a:pt x="5044104" y="2592438"/>
                </a:cubicBezTo>
                <a:cubicBezTo>
                  <a:pt x="5044104" y="2886985"/>
                  <a:pt x="4963247" y="3123382"/>
                  <a:pt x="4782050" y="3358996"/>
                </a:cubicBezTo>
                <a:cubicBezTo>
                  <a:pt x="4592516" y="3605460"/>
                  <a:pt x="4307730" y="3832465"/>
                  <a:pt x="4006167" y="4072775"/>
                </a:cubicBezTo>
                <a:cubicBezTo>
                  <a:pt x="3950530" y="4117058"/>
                  <a:pt x="3893052" y="4162907"/>
                  <a:pt x="3835576" y="4209314"/>
                </a:cubicBezTo>
                <a:cubicBezTo>
                  <a:pt x="3321099" y="4624632"/>
                  <a:pt x="2945605" y="4896924"/>
                  <a:pt x="2433835" y="4896924"/>
                </a:cubicBezTo>
                <a:cubicBezTo>
                  <a:pt x="1654054" y="4896924"/>
                  <a:pt x="1101803" y="4562680"/>
                  <a:pt x="587325" y="3779234"/>
                </a:cubicBezTo>
                <a:cubicBezTo>
                  <a:pt x="519999" y="3676690"/>
                  <a:pt x="454187" y="3583430"/>
                  <a:pt x="390540" y="3493298"/>
                </a:cubicBezTo>
                <a:cubicBezTo>
                  <a:pt x="126752" y="3119579"/>
                  <a:pt x="0" y="2925228"/>
                  <a:pt x="0" y="2592438"/>
                </a:cubicBezTo>
                <a:cubicBezTo>
                  <a:pt x="0" y="2261996"/>
                  <a:pt x="79450" y="1935577"/>
                  <a:pt x="235969" y="1622244"/>
                </a:cubicBezTo>
                <a:cubicBezTo>
                  <a:pt x="389133" y="1315731"/>
                  <a:pt x="608107" y="1035165"/>
                  <a:pt x="886724" y="788590"/>
                </a:cubicBezTo>
                <a:cubicBezTo>
                  <a:pt x="1160578" y="546153"/>
                  <a:pt x="1485846" y="346211"/>
                  <a:pt x="1827568" y="210454"/>
                </a:cubicBezTo>
                <a:cubicBezTo>
                  <a:pt x="2178491" y="70787"/>
                  <a:pt x="2534934" y="0"/>
                  <a:pt x="2886613" y="0"/>
                </a:cubicBezTo>
                <a:close/>
              </a:path>
            </a:pathLst>
          </a:custGeom>
        </p:spPr>
      </p:pic>
    </p:spTree>
    <p:extLst>
      <p:ext uri="{BB962C8B-B14F-4D97-AF65-F5344CB8AC3E}">
        <p14:creationId xmlns:p14="http://schemas.microsoft.com/office/powerpoint/2010/main" val="410404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ea typeface="Microsoft YaHei"/>
              </a:rPr>
              <a:t>DESCUBRIMIENTO DEL MAGNETISMO</a:t>
            </a:r>
          </a:p>
        </p:txBody>
      </p:sp>
      <p:sp>
        <p:nvSpPr>
          <p:cNvPr id="3" name="Content Placeholder"/>
          <p:cNvSpPr>
            <a:spLocks noGrp="1"/>
          </p:cNvSpPr>
          <p:nvPr>
            <p:ph idx="1"/>
          </p:nvPr>
        </p:nvSpPr>
        <p:spPr/>
        <p:txBody>
          <a:bodyPr lIns="109728" tIns="109728" rIns="109728" bIns="91440" anchor="t"/>
          <a:lstStyle/>
          <a:p>
            <a:r>
              <a:rPr lang="en-US" dirty="0">
                <a:ea typeface="Microsoft YaHei"/>
              </a:rPr>
              <a:t>El </a:t>
            </a:r>
            <a:r>
              <a:rPr lang="en-US" dirty="0" err="1">
                <a:ea typeface="Microsoft YaHei"/>
              </a:rPr>
              <a:t>magnetismo</a:t>
            </a:r>
            <a:r>
              <a:rPr lang="en-US" dirty="0">
                <a:ea typeface="Microsoft YaHei"/>
              </a:rPr>
              <a:t> </a:t>
            </a:r>
            <a:r>
              <a:rPr lang="en-US" dirty="0" err="1">
                <a:ea typeface="Microsoft YaHei"/>
              </a:rPr>
              <a:t>propiamente</a:t>
            </a:r>
            <a:r>
              <a:rPr lang="en-US" dirty="0">
                <a:ea typeface="Microsoft YaHei"/>
              </a:rPr>
              <a:t> </a:t>
            </a:r>
            <a:r>
              <a:rPr lang="en-US" dirty="0" err="1">
                <a:ea typeface="Microsoft YaHei"/>
              </a:rPr>
              <a:t>dicho</a:t>
            </a:r>
            <a:r>
              <a:rPr lang="en-US" dirty="0">
                <a:ea typeface="Microsoft YaHei"/>
              </a:rPr>
              <a:t>, </a:t>
            </a:r>
            <a:r>
              <a:rPr lang="en-US" dirty="0" err="1">
                <a:ea typeface="Microsoft YaHei"/>
              </a:rPr>
              <a:t>ya</a:t>
            </a:r>
            <a:r>
              <a:rPr lang="en-US" dirty="0">
                <a:ea typeface="Microsoft YaHei"/>
              </a:rPr>
              <a:t> es </a:t>
            </a:r>
            <a:r>
              <a:rPr lang="en-US" dirty="0" err="1">
                <a:ea typeface="Microsoft YaHei"/>
              </a:rPr>
              <a:t>conocido</a:t>
            </a:r>
            <a:r>
              <a:rPr lang="en-US" dirty="0">
                <a:ea typeface="Microsoft YaHei"/>
              </a:rPr>
              <a:t> </a:t>
            </a:r>
            <a:r>
              <a:rPr lang="en-US" dirty="0" err="1">
                <a:ea typeface="Microsoft YaHei"/>
              </a:rPr>
              <a:t>por</a:t>
            </a:r>
            <a:r>
              <a:rPr lang="en-US" dirty="0">
                <a:ea typeface="Microsoft YaHei"/>
              </a:rPr>
              <a:t> </a:t>
            </a:r>
            <a:r>
              <a:rPr lang="en-US" dirty="0" err="1">
                <a:ea typeface="Microsoft YaHei"/>
              </a:rPr>
              <a:t>los</a:t>
            </a:r>
            <a:r>
              <a:rPr lang="en-US" dirty="0">
                <a:ea typeface="Microsoft YaHei"/>
              </a:rPr>
              <a:t> </a:t>
            </a:r>
            <a:r>
              <a:rPr lang="en-US" dirty="0" err="1">
                <a:ea typeface="Microsoft YaHei"/>
              </a:rPr>
              <a:t>físicos</a:t>
            </a:r>
            <a:r>
              <a:rPr lang="en-US" dirty="0">
                <a:ea typeface="Microsoft YaHei"/>
              </a:rPr>
              <a:t> de la Grecia </a:t>
            </a:r>
            <a:r>
              <a:rPr lang="en-US" dirty="0" err="1">
                <a:ea typeface="Microsoft YaHei"/>
              </a:rPr>
              <a:t>antigua</a:t>
            </a:r>
            <a:r>
              <a:rPr lang="en-US" dirty="0">
                <a:ea typeface="Microsoft YaHei"/>
              </a:rPr>
              <a:t>, </a:t>
            </a:r>
            <a:r>
              <a:rPr lang="en-US" dirty="0" err="1">
                <a:ea typeface="Microsoft YaHei"/>
              </a:rPr>
              <a:t>quienes</a:t>
            </a:r>
            <a:r>
              <a:rPr lang="en-US" dirty="0">
                <a:ea typeface="Microsoft YaHei"/>
              </a:rPr>
              <a:t> </a:t>
            </a:r>
            <a:r>
              <a:rPr lang="en-US" dirty="0" err="1">
                <a:ea typeface="Microsoft YaHei"/>
              </a:rPr>
              <a:t>describen</a:t>
            </a:r>
            <a:r>
              <a:rPr lang="en-US" dirty="0">
                <a:ea typeface="Microsoft YaHei"/>
              </a:rPr>
              <a:t> </a:t>
            </a:r>
            <a:r>
              <a:rPr lang="en-US" dirty="0" err="1">
                <a:ea typeface="Microsoft YaHei"/>
              </a:rPr>
              <a:t>el</a:t>
            </a:r>
            <a:r>
              <a:rPr lang="en-US" dirty="0">
                <a:ea typeface="Microsoft YaHei"/>
              </a:rPr>
              <a:t> </a:t>
            </a:r>
            <a:r>
              <a:rPr lang="en-US" dirty="0" err="1">
                <a:ea typeface="Microsoft YaHei"/>
              </a:rPr>
              <a:t>poder</a:t>
            </a:r>
            <a:r>
              <a:rPr lang="en-US" dirty="0">
                <a:ea typeface="Microsoft YaHei"/>
              </a:rPr>
              <a:t> de </a:t>
            </a:r>
            <a:r>
              <a:rPr lang="en-US" dirty="0" err="1">
                <a:ea typeface="Microsoft YaHei"/>
              </a:rPr>
              <a:t>atracción</a:t>
            </a:r>
            <a:r>
              <a:rPr lang="en-US" dirty="0">
                <a:ea typeface="Microsoft YaHei"/>
              </a:rPr>
              <a:t> de la «</a:t>
            </a:r>
            <a:r>
              <a:rPr lang="en-US" dirty="0" err="1">
                <a:ea typeface="Microsoft YaHei"/>
              </a:rPr>
              <a:t>piedra</a:t>
            </a:r>
            <a:r>
              <a:rPr lang="en-US" dirty="0">
                <a:ea typeface="Microsoft YaHei"/>
              </a:rPr>
              <a:t> de Magnesia», </a:t>
            </a:r>
            <a:r>
              <a:rPr lang="en-US" dirty="0" err="1">
                <a:ea typeface="Microsoft YaHei"/>
              </a:rPr>
              <a:t>este</a:t>
            </a:r>
            <a:r>
              <a:rPr lang="en-US" dirty="0">
                <a:ea typeface="Microsoft YaHei"/>
              </a:rPr>
              <a:t> </a:t>
            </a:r>
            <a:r>
              <a:rPr lang="en-US" dirty="0" err="1">
                <a:ea typeface="Microsoft YaHei"/>
              </a:rPr>
              <a:t>imán</a:t>
            </a:r>
            <a:r>
              <a:rPr lang="en-US" dirty="0">
                <a:ea typeface="Microsoft YaHei"/>
              </a:rPr>
              <a:t> natural que </a:t>
            </a:r>
            <a:r>
              <a:rPr lang="en-US" dirty="0" err="1">
                <a:ea typeface="Microsoft YaHei"/>
              </a:rPr>
              <a:t>proviene</a:t>
            </a:r>
            <a:r>
              <a:rPr lang="en-US" dirty="0">
                <a:ea typeface="Microsoft YaHei"/>
              </a:rPr>
              <a:t> de Grecia continental.</a:t>
            </a:r>
            <a:endParaRPr lang="es-ES" dirty="0"/>
          </a:p>
          <a:p>
            <a:r>
              <a:rPr lang="en-US" dirty="0">
                <a:ea typeface="Microsoft YaHei"/>
              </a:rPr>
              <a:t>El </a:t>
            </a:r>
            <a:r>
              <a:rPr lang="en-US" dirty="0" err="1">
                <a:ea typeface="Microsoft YaHei"/>
              </a:rPr>
              <a:t>filósofo</a:t>
            </a:r>
            <a:r>
              <a:rPr lang="en-US" dirty="0">
                <a:ea typeface="Microsoft YaHei"/>
              </a:rPr>
              <a:t> Tales de Mileto (</a:t>
            </a:r>
            <a:r>
              <a:rPr lang="en-US" dirty="0" err="1">
                <a:ea typeface="Microsoft YaHei"/>
              </a:rPr>
              <a:t>siglo</a:t>
            </a:r>
            <a:r>
              <a:rPr lang="en-US" dirty="0">
                <a:ea typeface="Microsoft YaHei"/>
              </a:rPr>
              <a:t> VI </a:t>
            </a:r>
            <a:r>
              <a:rPr lang="en-US" dirty="0" err="1">
                <a:ea typeface="Microsoft YaHei"/>
              </a:rPr>
              <a:t>a.C.</a:t>
            </a:r>
            <a:r>
              <a:rPr lang="en-US" dirty="0">
                <a:ea typeface="Microsoft YaHei"/>
              </a:rPr>
              <a:t>), no es </a:t>
            </a:r>
            <a:r>
              <a:rPr lang="en-US" dirty="0" err="1">
                <a:ea typeface="Microsoft YaHei"/>
              </a:rPr>
              <a:t>capaz</a:t>
            </a:r>
            <a:r>
              <a:rPr lang="en-US" dirty="0">
                <a:ea typeface="Microsoft YaHei"/>
              </a:rPr>
              <a:t> de </a:t>
            </a:r>
            <a:r>
              <a:rPr lang="en-US" dirty="0" err="1">
                <a:ea typeface="Microsoft YaHei"/>
              </a:rPr>
              <a:t>explicar</a:t>
            </a:r>
            <a:r>
              <a:rPr lang="en-US" dirty="0">
                <a:ea typeface="Microsoft YaHei"/>
              </a:rPr>
              <a:t> </a:t>
            </a:r>
            <a:r>
              <a:rPr lang="en-US" dirty="0" err="1">
                <a:ea typeface="Microsoft YaHei"/>
              </a:rPr>
              <a:t>los</a:t>
            </a:r>
            <a:r>
              <a:rPr lang="en-US" dirty="0">
                <a:ea typeface="Microsoft YaHei"/>
              </a:rPr>
              <a:t> </a:t>
            </a:r>
            <a:r>
              <a:rPr lang="en-US" dirty="0" err="1">
                <a:ea typeface="Microsoft YaHei"/>
              </a:rPr>
              <a:t>fenómenos</a:t>
            </a:r>
            <a:r>
              <a:rPr lang="en-US" dirty="0">
                <a:ea typeface="Microsoft YaHei"/>
              </a:rPr>
              <a:t> de </a:t>
            </a:r>
            <a:r>
              <a:rPr lang="en-US" dirty="0" err="1">
                <a:ea typeface="Microsoft YaHei"/>
              </a:rPr>
              <a:t>atracción</a:t>
            </a:r>
            <a:r>
              <a:rPr lang="en-US" dirty="0">
                <a:ea typeface="Microsoft YaHei"/>
              </a:rPr>
              <a:t> </a:t>
            </a:r>
            <a:r>
              <a:rPr lang="en-US" dirty="0" err="1">
                <a:ea typeface="Microsoft YaHei"/>
              </a:rPr>
              <a:t>magnética</a:t>
            </a:r>
            <a:r>
              <a:rPr lang="en-US" dirty="0">
                <a:ea typeface="Microsoft YaHei"/>
              </a:rPr>
              <a:t> </a:t>
            </a:r>
            <a:r>
              <a:rPr lang="en-US" dirty="0" err="1">
                <a:ea typeface="Microsoft YaHei"/>
              </a:rPr>
              <a:t>por</a:t>
            </a:r>
            <a:r>
              <a:rPr lang="en-US" dirty="0">
                <a:ea typeface="Microsoft YaHei"/>
              </a:rPr>
              <a:t> </a:t>
            </a:r>
            <a:r>
              <a:rPr lang="en-US" dirty="0" err="1">
                <a:ea typeface="Microsoft YaHei"/>
              </a:rPr>
              <a:t>causas</a:t>
            </a:r>
            <a:r>
              <a:rPr lang="en-US" dirty="0">
                <a:ea typeface="Microsoft YaHei"/>
              </a:rPr>
              <a:t> </a:t>
            </a:r>
            <a:r>
              <a:rPr lang="en-US" dirty="0" err="1">
                <a:ea typeface="Microsoft YaHei"/>
              </a:rPr>
              <a:t>físicas</a:t>
            </a:r>
            <a:r>
              <a:rPr lang="en-US" dirty="0">
                <a:ea typeface="Microsoft YaHei"/>
              </a:rPr>
              <a:t>, </a:t>
            </a:r>
            <a:r>
              <a:rPr lang="en-US" dirty="0" err="1">
                <a:ea typeface="Microsoft YaHei"/>
              </a:rPr>
              <a:t>prefiere</a:t>
            </a:r>
            <a:r>
              <a:rPr lang="en-US" dirty="0">
                <a:ea typeface="Microsoft YaHei"/>
              </a:rPr>
              <a:t> </a:t>
            </a:r>
            <a:r>
              <a:rPr lang="en-US" dirty="0" err="1">
                <a:ea typeface="Microsoft YaHei"/>
              </a:rPr>
              <a:t>dar</a:t>
            </a:r>
            <a:r>
              <a:rPr lang="en-US" dirty="0">
                <a:ea typeface="Microsoft YaHei"/>
              </a:rPr>
              <a:t> un alma a </a:t>
            </a:r>
            <a:r>
              <a:rPr lang="en-US" dirty="0" err="1">
                <a:ea typeface="Microsoft YaHei"/>
              </a:rPr>
              <a:t>esta</a:t>
            </a:r>
            <a:r>
              <a:rPr lang="en-US" dirty="0">
                <a:ea typeface="Microsoft YaHei"/>
              </a:rPr>
              <a:t> </a:t>
            </a:r>
            <a:r>
              <a:rPr lang="en-US" dirty="0" err="1">
                <a:ea typeface="Microsoft YaHei"/>
              </a:rPr>
              <a:t>piedra</a:t>
            </a:r>
            <a:r>
              <a:rPr lang="en-US" dirty="0">
                <a:ea typeface="Microsoft YaHei"/>
              </a:rPr>
              <a:t> </a:t>
            </a:r>
            <a:r>
              <a:rPr lang="en-US" dirty="0" err="1">
                <a:ea typeface="Microsoft YaHei"/>
              </a:rPr>
              <a:t>capaz</a:t>
            </a:r>
            <a:r>
              <a:rPr lang="en-US" dirty="0">
                <a:ea typeface="Microsoft YaHei"/>
              </a:rPr>
              <a:t> de «mover </a:t>
            </a:r>
            <a:r>
              <a:rPr lang="en-US" dirty="0" err="1">
                <a:ea typeface="Microsoft YaHei"/>
              </a:rPr>
              <a:t>el</a:t>
            </a:r>
            <a:r>
              <a:rPr lang="en-US" dirty="0">
                <a:ea typeface="Microsoft YaHei"/>
              </a:rPr>
              <a:t> </a:t>
            </a:r>
            <a:r>
              <a:rPr lang="en-US" dirty="0" err="1">
                <a:ea typeface="Microsoft YaHei"/>
              </a:rPr>
              <a:t>hierro</a:t>
            </a:r>
            <a:r>
              <a:rPr lang="en-US" dirty="0">
                <a:ea typeface="Microsoft YaHei"/>
              </a:rPr>
              <a:t>». El </a:t>
            </a:r>
            <a:r>
              <a:rPr lang="en-US" dirty="0" err="1">
                <a:ea typeface="Microsoft YaHei"/>
              </a:rPr>
              <a:t>mismo</a:t>
            </a:r>
            <a:r>
              <a:rPr lang="en-US" dirty="0">
                <a:ea typeface="Microsoft YaHei"/>
              </a:rPr>
              <a:t> </a:t>
            </a:r>
            <a:r>
              <a:rPr lang="en-US" dirty="0" err="1">
                <a:ea typeface="Microsoft YaHei"/>
              </a:rPr>
              <a:t>tipo</a:t>
            </a:r>
            <a:r>
              <a:rPr lang="en-US" dirty="0">
                <a:ea typeface="Microsoft YaHei"/>
              </a:rPr>
              <a:t> de </a:t>
            </a:r>
            <a:r>
              <a:rPr lang="en-US" dirty="0" err="1">
                <a:ea typeface="Microsoft YaHei"/>
              </a:rPr>
              <a:t>animismo</a:t>
            </a:r>
            <a:r>
              <a:rPr lang="en-US" dirty="0">
                <a:ea typeface="Microsoft YaHei"/>
              </a:rPr>
              <a:t> </a:t>
            </a:r>
            <a:r>
              <a:rPr lang="en-US" dirty="0" err="1">
                <a:ea typeface="Microsoft YaHei"/>
              </a:rPr>
              <a:t>prevalece</a:t>
            </a:r>
            <a:r>
              <a:rPr lang="en-US" dirty="0">
                <a:ea typeface="Microsoft YaHei"/>
              </a:rPr>
              <a:t> </a:t>
            </a:r>
            <a:r>
              <a:rPr lang="en-US" dirty="0" err="1">
                <a:ea typeface="Microsoft YaHei"/>
              </a:rPr>
              <a:t>en</a:t>
            </a:r>
            <a:r>
              <a:rPr lang="en-US" dirty="0">
                <a:ea typeface="Microsoft YaHei"/>
              </a:rPr>
              <a:t> China, </a:t>
            </a:r>
            <a:r>
              <a:rPr lang="en-US" dirty="0" err="1">
                <a:ea typeface="Microsoft YaHei"/>
              </a:rPr>
              <a:t>donde</a:t>
            </a:r>
            <a:r>
              <a:rPr lang="en-US" dirty="0">
                <a:ea typeface="Microsoft YaHei"/>
              </a:rPr>
              <a:t> </a:t>
            </a:r>
            <a:r>
              <a:rPr lang="en-US" dirty="0" err="1">
                <a:ea typeface="Microsoft YaHei"/>
              </a:rPr>
              <a:t>el</a:t>
            </a:r>
            <a:r>
              <a:rPr lang="en-US" dirty="0">
                <a:ea typeface="Microsoft YaHei"/>
              </a:rPr>
              <a:t> </a:t>
            </a:r>
            <a:r>
              <a:rPr lang="en-US" dirty="0" err="1">
                <a:ea typeface="Microsoft YaHei"/>
              </a:rPr>
              <a:t>vocablo</a:t>
            </a:r>
            <a:r>
              <a:rPr lang="en-US" dirty="0">
                <a:ea typeface="Microsoft YaHei"/>
              </a:rPr>
              <a:t> tzu shih («la </a:t>
            </a:r>
            <a:r>
              <a:rPr lang="en-US" dirty="0" err="1">
                <a:ea typeface="Microsoft YaHei"/>
              </a:rPr>
              <a:t>piedra</a:t>
            </a:r>
            <a:r>
              <a:rPr lang="en-US" dirty="0">
                <a:ea typeface="Microsoft YaHei"/>
              </a:rPr>
              <a:t> </a:t>
            </a:r>
            <a:r>
              <a:rPr lang="en-US" dirty="0" err="1">
                <a:ea typeface="Microsoft YaHei"/>
              </a:rPr>
              <a:t>cariñosa</a:t>
            </a:r>
            <a:r>
              <a:rPr lang="en-US" dirty="0">
                <a:ea typeface="Microsoft YaHei"/>
              </a:rPr>
              <a:t>» o «la </a:t>
            </a:r>
            <a:r>
              <a:rPr lang="en-US" dirty="0" err="1">
                <a:ea typeface="Microsoft YaHei"/>
              </a:rPr>
              <a:t>piedra</a:t>
            </a:r>
            <a:r>
              <a:rPr lang="en-US" dirty="0">
                <a:ea typeface="Microsoft YaHei"/>
              </a:rPr>
              <a:t> que copula») </a:t>
            </a:r>
            <a:r>
              <a:rPr lang="en-US" dirty="0" err="1">
                <a:ea typeface="Microsoft YaHei"/>
              </a:rPr>
              <a:t>designa</a:t>
            </a:r>
            <a:r>
              <a:rPr lang="en-US" dirty="0">
                <a:ea typeface="Microsoft YaHei"/>
              </a:rPr>
              <a:t> a </a:t>
            </a:r>
            <a:r>
              <a:rPr lang="en-US" dirty="0" err="1">
                <a:ea typeface="Microsoft YaHei"/>
              </a:rPr>
              <a:t>los</a:t>
            </a:r>
            <a:r>
              <a:rPr lang="en-US" dirty="0">
                <a:ea typeface="Microsoft YaHei"/>
              </a:rPr>
              <a:t> </a:t>
            </a:r>
            <a:r>
              <a:rPr lang="en-US" dirty="0" err="1">
                <a:ea typeface="Microsoft YaHei"/>
              </a:rPr>
              <a:t>imanes</a:t>
            </a:r>
            <a:r>
              <a:rPr lang="en-US" dirty="0">
                <a:ea typeface="Microsoft YaHei"/>
              </a:rPr>
              <a:t> </a:t>
            </a:r>
            <a:r>
              <a:rPr lang="en-US" dirty="0" err="1">
                <a:ea typeface="Microsoft YaHei"/>
              </a:rPr>
              <a:t>desde</a:t>
            </a:r>
            <a:r>
              <a:rPr lang="en-US" dirty="0">
                <a:ea typeface="Microsoft YaHei"/>
              </a:rPr>
              <a:t> </a:t>
            </a:r>
            <a:r>
              <a:rPr lang="en-US" dirty="0" err="1">
                <a:ea typeface="Microsoft YaHei"/>
              </a:rPr>
              <a:t>los</a:t>
            </a:r>
            <a:r>
              <a:rPr lang="en-US" dirty="0">
                <a:ea typeface="Microsoft YaHei"/>
              </a:rPr>
              <a:t> </a:t>
            </a:r>
            <a:r>
              <a:rPr lang="en-US" dirty="0" err="1">
                <a:ea typeface="Microsoft YaHei"/>
              </a:rPr>
              <a:t>primeros</a:t>
            </a:r>
            <a:r>
              <a:rPr lang="en-US" dirty="0">
                <a:ea typeface="Microsoft YaHei"/>
              </a:rPr>
              <a:t> </a:t>
            </a:r>
            <a:r>
              <a:rPr lang="en-US" dirty="0" err="1">
                <a:ea typeface="Microsoft YaHei"/>
              </a:rPr>
              <a:t>textos</a:t>
            </a:r>
            <a:r>
              <a:rPr lang="en-US" dirty="0">
                <a:ea typeface="Microsoft YaHei"/>
              </a:rPr>
              <a:t> que </a:t>
            </a:r>
            <a:r>
              <a:rPr lang="en-US" dirty="0" err="1">
                <a:ea typeface="Microsoft YaHei"/>
              </a:rPr>
              <a:t>los</a:t>
            </a:r>
            <a:r>
              <a:rPr lang="en-US" dirty="0">
                <a:ea typeface="Microsoft YaHei"/>
              </a:rPr>
              <a:t> </a:t>
            </a:r>
            <a:r>
              <a:rPr lang="en-US" dirty="0" err="1">
                <a:ea typeface="Microsoft YaHei"/>
              </a:rPr>
              <a:t>mencionan</a:t>
            </a:r>
            <a:r>
              <a:rPr lang="en-US" dirty="0">
                <a:ea typeface="Microsoft YaHei"/>
              </a:rPr>
              <a:t> (</a:t>
            </a:r>
            <a:r>
              <a:rPr lang="en-US" dirty="0" err="1">
                <a:ea typeface="Microsoft YaHei"/>
              </a:rPr>
              <a:t>siglo</a:t>
            </a:r>
            <a:r>
              <a:rPr lang="en-US" dirty="0">
                <a:ea typeface="Microsoft YaHei"/>
              </a:rPr>
              <a:t> III </a:t>
            </a:r>
            <a:r>
              <a:rPr lang="en-US" dirty="0" err="1">
                <a:ea typeface="Microsoft YaHei"/>
              </a:rPr>
              <a:t>a,C</a:t>
            </a:r>
            <a:r>
              <a:rPr lang="en-US" dirty="0">
                <a:ea typeface="Microsoft YaHei"/>
              </a:rPr>
              <a:t>,).</a:t>
            </a:r>
            <a:endParaRPr lang="en-US" dirty="0"/>
          </a:p>
          <a:p>
            <a:endParaRPr lang="en-US" dirty="0">
              <a:ea typeface="Microsoft YaHei"/>
            </a:endParaRPr>
          </a:p>
        </p:txBody>
      </p:sp>
    </p:spTree>
    <p:extLst>
      <p:ext uri="{BB962C8B-B14F-4D97-AF65-F5344CB8AC3E}">
        <p14:creationId xmlns:p14="http://schemas.microsoft.com/office/powerpoint/2010/main" val="50471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ea typeface="Microsoft YaHei"/>
              </a:rPr>
              <a:t>LA BRÚJULA LLEGA A OCCIDENTE</a:t>
            </a:r>
          </a:p>
        </p:txBody>
      </p:sp>
      <p:sp>
        <p:nvSpPr>
          <p:cNvPr id="3" name="Content Placeholder"/>
          <p:cNvSpPr>
            <a:spLocks noGrp="1"/>
          </p:cNvSpPr>
          <p:nvPr>
            <p:ph idx="1"/>
          </p:nvPr>
        </p:nvSpPr>
        <p:spPr/>
        <p:txBody>
          <a:bodyPr lIns="109728" tIns="109728" rIns="109728" bIns="91440" anchor="t"/>
          <a:lstStyle/>
          <a:p>
            <a:r>
              <a:rPr lang="en-US" dirty="0">
                <a:ea typeface="Microsoft YaHei"/>
              </a:rPr>
              <a:t>En Occidente, la </a:t>
            </a:r>
            <a:r>
              <a:rPr lang="en-US" dirty="0" err="1">
                <a:ea typeface="Microsoft YaHei"/>
              </a:rPr>
              <a:t>primera</a:t>
            </a:r>
            <a:r>
              <a:rPr lang="en-US" dirty="0">
                <a:ea typeface="Microsoft YaHei"/>
              </a:rPr>
              <a:t> </a:t>
            </a:r>
            <a:r>
              <a:rPr lang="en-US" dirty="0" err="1">
                <a:ea typeface="Microsoft YaHei"/>
              </a:rPr>
              <a:t>mención</a:t>
            </a:r>
            <a:r>
              <a:rPr lang="en-US" dirty="0">
                <a:ea typeface="Microsoft YaHei"/>
              </a:rPr>
              <a:t> a la </a:t>
            </a:r>
            <a:r>
              <a:rPr lang="en-US" dirty="0" err="1">
                <a:ea typeface="Microsoft YaHei"/>
              </a:rPr>
              <a:t>brújula</a:t>
            </a:r>
            <a:r>
              <a:rPr lang="en-US" dirty="0">
                <a:ea typeface="Microsoft YaHei"/>
              </a:rPr>
              <a:t> data de 1186: </a:t>
            </a:r>
            <a:r>
              <a:rPr lang="en-US" dirty="0" err="1">
                <a:ea typeface="Microsoft YaHei"/>
              </a:rPr>
              <a:t>aparece</a:t>
            </a:r>
            <a:r>
              <a:rPr lang="en-US" dirty="0">
                <a:ea typeface="Microsoft YaHei"/>
              </a:rPr>
              <a:t> </a:t>
            </a:r>
            <a:r>
              <a:rPr lang="en-US" dirty="0" err="1">
                <a:ea typeface="Microsoft YaHei"/>
              </a:rPr>
              <a:t>en</a:t>
            </a:r>
            <a:r>
              <a:rPr lang="en-US" dirty="0">
                <a:ea typeface="Microsoft YaHei"/>
              </a:rPr>
              <a:t> </a:t>
            </a:r>
            <a:r>
              <a:rPr lang="en-US" dirty="0" err="1">
                <a:ea typeface="Microsoft YaHei"/>
              </a:rPr>
              <a:t>el</a:t>
            </a:r>
            <a:r>
              <a:rPr lang="en-US" dirty="0">
                <a:ea typeface="Microsoft YaHei"/>
              </a:rPr>
              <a:t> De </a:t>
            </a:r>
            <a:r>
              <a:rPr lang="en-US" dirty="0" err="1">
                <a:ea typeface="Microsoft YaHei"/>
              </a:rPr>
              <a:t>na</a:t>
            </a:r>
            <a:r>
              <a:rPr lang="en-US" dirty="0">
                <a:ea typeface="Microsoft YaHei"/>
              </a:rPr>
              <a:t> </a:t>
            </a:r>
            <a:r>
              <a:rPr lang="en-US" dirty="0" err="1">
                <a:ea typeface="Microsoft YaHei"/>
              </a:rPr>
              <a:t>tu</a:t>
            </a:r>
            <a:r>
              <a:rPr lang="en-US" dirty="0">
                <a:ea typeface="Microsoft YaHei"/>
              </a:rPr>
              <a:t> as </a:t>
            </a:r>
            <a:r>
              <a:rPr lang="en-US" dirty="0" err="1">
                <a:ea typeface="Microsoft YaHei"/>
              </a:rPr>
              <a:t>reriim</a:t>
            </a:r>
            <a:r>
              <a:rPr lang="en-US" dirty="0">
                <a:ea typeface="Microsoft YaHei"/>
              </a:rPr>
              <a:t> de Alexandre de </a:t>
            </a:r>
            <a:r>
              <a:rPr lang="en-US" dirty="0" err="1">
                <a:ea typeface="Microsoft YaHei"/>
              </a:rPr>
              <a:t>Neckham</a:t>
            </a:r>
            <a:r>
              <a:rPr lang="en-US" dirty="0">
                <a:ea typeface="Microsoft YaHei"/>
              </a:rPr>
              <a:t>. A </a:t>
            </a:r>
            <a:r>
              <a:rPr lang="en-US" dirty="0" err="1">
                <a:ea typeface="Microsoft YaHei"/>
              </a:rPr>
              <a:t>partir</a:t>
            </a:r>
            <a:r>
              <a:rPr lang="en-US" dirty="0">
                <a:ea typeface="Microsoft YaHei"/>
              </a:rPr>
              <a:t> de </a:t>
            </a:r>
            <a:r>
              <a:rPr lang="en-US" dirty="0" err="1">
                <a:ea typeface="Microsoft YaHei"/>
              </a:rPr>
              <a:t>esta</a:t>
            </a:r>
            <a:r>
              <a:rPr lang="en-US" dirty="0">
                <a:ea typeface="Microsoft YaHei"/>
              </a:rPr>
              <a:t> </a:t>
            </a:r>
            <a:r>
              <a:rPr lang="en-US" dirty="0" err="1">
                <a:ea typeface="Microsoft YaHei"/>
              </a:rPr>
              <a:t>fecha</a:t>
            </a:r>
            <a:r>
              <a:rPr lang="en-US" dirty="0">
                <a:ea typeface="Microsoft YaHei"/>
              </a:rPr>
              <a:t>, las </a:t>
            </a:r>
            <a:r>
              <a:rPr lang="en-US" dirty="0" err="1">
                <a:ea typeface="Microsoft YaHei"/>
              </a:rPr>
              <a:t>referencias</a:t>
            </a:r>
            <a:r>
              <a:rPr lang="en-US" dirty="0">
                <a:ea typeface="Microsoft YaHei"/>
              </a:rPr>
              <a:t> al </a:t>
            </a:r>
            <a:r>
              <a:rPr lang="en-US" dirty="0" err="1">
                <a:ea typeface="Microsoft YaHei"/>
              </a:rPr>
              <a:t>instrumento</a:t>
            </a:r>
            <a:r>
              <a:rPr lang="en-US" dirty="0">
                <a:ea typeface="Microsoft YaHei"/>
              </a:rPr>
              <a:t> y al </a:t>
            </a:r>
            <a:r>
              <a:rPr lang="en-US" dirty="0" err="1">
                <a:ea typeface="Microsoft YaHei"/>
              </a:rPr>
              <a:t>magnetismo</a:t>
            </a:r>
            <a:r>
              <a:rPr lang="en-US" dirty="0">
                <a:ea typeface="Microsoft YaHei"/>
              </a:rPr>
              <a:t> se </a:t>
            </a:r>
            <a:r>
              <a:rPr lang="en-US" dirty="0" err="1">
                <a:ea typeface="Microsoft YaHei"/>
              </a:rPr>
              <a:t>multiplican</a:t>
            </a:r>
            <a:r>
              <a:rPr lang="en-US" dirty="0">
                <a:ea typeface="Microsoft YaHei"/>
              </a:rPr>
              <a:t>, hasta la </a:t>
            </a:r>
            <a:r>
              <a:rPr lang="en-US" dirty="0" err="1">
                <a:ea typeface="Microsoft YaHei"/>
              </a:rPr>
              <a:t>célebre</a:t>
            </a:r>
            <a:r>
              <a:rPr lang="en-US" dirty="0">
                <a:ea typeface="Microsoft YaHei"/>
              </a:rPr>
              <a:t> carta de Pierre </a:t>
            </a:r>
            <a:r>
              <a:rPr lang="en-US" dirty="0" err="1">
                <a:ea typeface="Microsoft YaHei"/>
              </a:rPr>
              <a:t>Pélerin</a:t>
            </a:r>
            <a:r>
              <a:rPr lang="en-US" dirty="0">
                <a:ea typeface="Microsoft YaHei"/>
              </a:rPr>
              <a:t> de Maricourt </a:t>
            </a:r>
            <a:r>
              <a:rPr lang="en-US" dirty="0" err="1">
                <a:ea typeface="Microsoft YaHei"/>
              </a:rPr>
              <a:t>sobre</a:t>
            </a:r>
            <a:r>
              <a:rPr lang="en-US" dirty="0">
                <a:ea typeface="Microsoft YaHei"/>
              </a:rPr>
              <a:t> las </a:t>
            </a:r>
            <a:r>
              <a:rPr lang="en-US" dirty="0" err="1">
                <a:ea typeface="Microsoft YaHei"/>
              </a:rPr>
              <a:t>propiedades</a:t>
            </a:r>
            <a:r>
              <a:rPr lang="en-US" dirty="0">
                <a:ea typeface="Microsoft YaHei"/>
              </a:rPr>
              <a:t> del </a:t>
            </a:r>
            <a:r>
              <a:rPr lang="en-US" dirty="0" err="1">
                <a:ea typeface="Microsoft YaHei"/>
              </a:rPr>
              <a:t>imán</a:t>
            </a:r>
            <a:r>
              <a:rPr lang="en-US" dirty="0">
                <a:ea typeface="Microsoft YaHei"/>
              </a:rPr>
              <a:t> y la </a:t>
            </a:r>
            <a:r>
              <a:rPr lang="en-US" dirty="0" err="1">
                <a:ea typeface="Microsoft YaHei"/>
              </a:rPr>
              <a:t>fabricación</a:t>
            </a:r>
            <a:r>
              <a:rPr lang="en-US" dirty="0">
                <a:ea typeface="Microsoft YaHei"/>
              </a:rPr>
              <a:t> de las </a:t>
            </a:r>
            <a:r>
              <a:rPr lang="en-US" dirty="0" err="1">
                <a:ea typeface="Microsoft YaHei"/>
              </a:rPr>
              <a:t>brújulas</a:t>
            </a:r>
            <a:r>
              <a:rPr lang="en-US" dirty="0">
                <a:ea typeface="Microsoft YaHei"/>
              </a:rPr>
              <a:t>.</a:t>
            </a:r>
            <a:endParaRPr lang="es-ES" dirty="0"/>
          </a:p>
          <a:p>
            <a:r>
              <a:rPr lang="en-US" dirty="0">
                <a:ea typeface="Microsoft YaHei"/>
              </a:rPr>
              <a:t>Este </a:t>
            </a:r>
            <a:r>
              <a:rPr lang="en-US" dirty="0" err="1">
                <a:ea typeface="Microsoft YaHei"/>
              </a:rPr>
              <a:t>texto</a:t>
            </a:r>
            <a:r>
              <a:rPr lang="en-US" dirty="0">
                <a:ea typeface="Microsoft YaHei"/>
              </a:rPr>
              <a:t> es de </a:t>
            </a:r>
            <a:r>
              <a:rPr lang="en-US" dirty="0" err="1">
                <a:ea typeface="Microsoft YaHei"/>
              </a:rPr>
              <a:t>una</a:t>
            </a:r>
            <a:r>
              <a:rPr lang="en-US" dirty="0">
                <a:ea typeface="Microsoft YaHei"/>
              </a:rPr>
              <a:t> </a:t>
            </a:r>
            <a:r>
              <a:rPr lang="en-US" dirty="0" err="1">
                <a:ea typeface="Microsoft YaHei"/>
              </a:rPr>
              <a:t>importancia</a:t>
            </a:r>
            <a:r>
              <a:rPr lang="en-US" dirty="0">
                <a:ea typeface="Microsoft YaHei"/>
              </a:rPr>
              <a:t> capital, </a:t>
            </a:r>
            <a:r>
              <a:rPr lang="en-US" dirty="0" err="1">
                <a:ea typeface="Microsoft YaHei"/>
              </a:rPr>
              <a:t>redactado</a:t>
            </a:r>
            <a:r>
              <a:rPr lang="en-US" dirty="0">
                <a:ea typeface="Microsoft YaHei"/>
              </a:rPr>
              <a:t> </a:t>
            </a:r>
            <a:r>
              <a:rPr lang="en-US" dirty="0" err="1">
                <a:ea typeface="Microsoft YaHei"/>
              </a:rPr>
              <a:t>en</a:t>
            </a:r>
            <a:r>
              <a:rPr lang="en-US" dirty="0">
                <a:ea typeface="Microsoft YaHei"/>
              </a:rPr>
              <a:t> 1269 y </a:t>
            </a:r>
            <a:r>
              <a:rPr lang="en-US" dirty="0" err="1">
                <a:ea typeface="Microsoft YaHei"/>
              </a:rPr>
              <a:t>publicado</a:t>
            </a:r>
            <a:r>
              <a:rPr lang="en-US" dirty="0">
                <a:ea typeface="Microsoft YaHei"/>
              </a:rPr>
              <a:t> </a:t>
            </a:r>
            <a:r>
              <a:rPr lang="en-US" dirty="0" err="1">
                <a:ea typeface="Microsoft YaHei"/>
              </a:rPr>
              <a:t>tres</a:t>
            </a:r>
            <a:r>
              <a:rPr lang="en-US" dirty="0">
                <a:ea typeface="Microsoft YaHei"/>
              </a:rPr>
              <a:t> siglos </a:t>
            </a:r>
            <a:r>
              <a:rPr lang="en-US" dirty="0" err="1">
                <a:ea typeface="Microsoft YaHei"/>
              </a:rPr>
              <a:t>más</a:t>
            </a:r>
            <a:r>
              <a:rPr lang="en-US" dirty="0">
                <a:ea typeface="Microsoft YaHei"/>
              </a:rPr>
              <a:t> </a:t>
            </a:r>
            <a:r>
              <a:rPr lang="en-US" dirty="0" err="1">
                <a:ea typeface="Microsoft YaHei"/>
              </a:rPr>
              <a:t>tarde</a:t>
            </a:r>
            <a:r>
              <a:rPr lang="en-US" dirty="0">
                <a:ea typeface="Microsoft YaHei"/>
              </a:rPr>
              <a:t>, </a:t>
            </a:r>
            <a:r>
              <a:rPr lang="en-US" dirty="0" err="1">
                <a:ea typeface="Microsoft YaHei"/>
              </a:rPr>
              <a:t>sigue</a:t>
            </a:r>
            <a:r>
              <a:rPr lang="en-US" dirty="0">
                <a:ea typeface="Microsoft YaHei"/>
              </a:rPr>
              <a:t> </a:t>
            </a:r>
            <a:r>
              <a:rPr lang="en-US" dirty="0" err="1">
                <a:ea typeface="Microsoft YaHei"/>
              </a:rPr>
              <a:t>siendo</a:t>
            </a:r>
            <a:r>
              <a:rPr lang="en-US" dirty="0">
                <a:ea typeface="Microsoft YaHei"/>
              </a:rPr>
              <a:t> </a:t>
            </a:r>
            <a:r>
              <a:rPr lang="en-US" dirty="0" err="1">
                <a:ea typeface="Microsoft YaHei"/>
              </a:rPr>
              <a:t>una</a:t>
            </a:r>
            <a:r>
              <a:rPr lang="en-US" dirty="0">
                <a:ea typeface="Microsoft YaHei"/>
              </a:rPr>
              <a:t> de las </a:t>
            </a:r>
            <a:r>
              <a:rPr lang="en-US" dirty="0" err="1">
                <a:ea typeface="Microsoft YaHei"/>
              </a:rPr>
              <a:t>mayores</a:t>
            </a:r>
            <a:r>
              <a:rPr lang="en-US" dirty="0">
                <a:ea typeface="Microsoft YaHei"/>
              </a:rPr>
              <a:t> </a:t>
            </a:r>
            <a:r>
              <a:rPr lang="en-US" dirty="0" err="1">
                <a:ea typeface="Microsoft YaHei"/>
              </a:rPr>
              <a:t>contribuciones</a:t>
            </a:r>
            <a:r>
              <a:rPr lang="en-US" dirty="0">
                <a:ea typeface="Microsoft YaHei"/>
              </a:rPr>
              <a:t> de la </a:t>
            </a:r>
            <a:r>
              <a:rPr lang="en-US" dirty="0" err="1">
                <a:ea typeface="Microsoft YaHei"/>
              </a:rPr>
              <a:t>ciencia</a:t>
            </a:r>
            <a:r>
              <a:rPr lang="en-US" dirty="0">
                <a:ea typeface="Microsoft YaHei"/>
              </a:rPr>
              <a:t> medieval a la </a:t>
            </a:r>
            <a:r>
              <a:rPr lang="en-US" dirty="0" err="1">
                <a:ea typeface="Microsoft YaHei"/>
              </a:rPr>
              <a:t>física</a:t>
            </a:r>
            <a:r>
              <a:rPr lang="en-US" dirty="0">
                <a:ea typeface="Microsoft YaHei"/>
              </a:rPr>
              <a:t>. Sin embargo, no es </a:t>
            </a:r>
            <a:r>
              <a:rPr lang="en-US" dirty="0" err="1">
                <a:ea typeface="Microsoft YaHei"/>
              </a:rPr>
              <a:t>sino</a:t>
            </a:r>
            <a:r>
              <a:rPr lang="en-US" dirty="0">
                <a:ea typeface="Microsoft YaHei"/>
              </a:rPr>
              <a:t> hasta 1600, </a:t>
            </a:r>
            <a:r>
              <a:rPr lang="en-US" dirty="0" err="1">
                <a:ea typeface="Microsoft YaHei"/>
              </a:rPr>
              <a:t>cuando</a:t>
            </a:r>
            <a:r>
              <a:rPr lang="en-US" dirty="0">
                <a:ea typeface="Microsoft YaHei"/>
              </a:rPr>
              <a:t> </a:t>
            </a:r>
            <a:r>
              <a:rPr lang="en-US" dirty="0" err="1">
                <a:ea typeface="Microsoft YaHei"/>
              </a:rPr>
              <a:t>el</a:t>
            </a:r>
            <a:r>
              <a:rPr lang="en-US" dirty="0">
                <a:ea typeface="Microsoft YaHei"/>
              </a:rPr>
              <a:t> </a:t>
            </a:r>
            <a:r>
              <a:rPr lang="en-US" dirty="0" err="1">
                <a:ea typeface="Microsoft YaHei"/>
              </a:rPr>
              <a:t>inglés</a:t>
            </a:r>
            <a:r>
              <a:rPr lang="en-US" dirty="0">
                <a:ea typeface="Microsoft YaHei"/>
              </a:rPr>
              <a:t> William Gilbert </a:t>
            </a:r>
            <a:r>
              <a:rPr lang="en-US" dirty="0" err="1">
                <a:ea typeface="Microsoft YaHei"/>
              </a:rPr>
              <a:t>emite</a:t>
            </a:r>
            <a:r>
              <a:rPr lang="en-US" dirty="0">
                <a:ea typeface="Microsoft YaHei"/>
              </a:rPr>
              <a:t> la </a:t>
            </a:r>
            <a:r>
              <a:rPr lang="en-US" dirty="0" err="1">
                <a:ea typeface="Microsoft YaHei"/>
              </a:rPr>
              <a:t>hipótesis</a:t>
            </a:r>
            <a:r>
              <a:rPr lang="en-US" dirty="0">
                <a:ea typeface="Microsoft YaHei"/>
              </a:rPr>
              <a:t> del </a:t>
            </a:r>
            <a:r>
              <a:rPr lang="en-US" dirty="0" err="1">
                <a:ea typeface="Microsoft YaHei"/>
              </a:rPr>
              <a:t>geomagnetismo</a:t>
            </a:r>
            <a:r>
              <a:rPr lang="en-US" dirty="0">
                <a:ea typeface="Microsoft YaHei"/>
              </a:rPr>
              <a:t>, para </a:t>
            </a:r>
            <a:r>
              <a:rPr lang="en-US" dirty="0" err="1">
                <a:ea typeface="Microsoft YaHei"/>
              </a:rPr>
              <a:t>explicar</a:t>
            </a:r>
            <a:r>
              <a:rPr lang="en-US" dirty="0">
                <a:ea typeface="Microsoft YaHei"/>
              </a:rPr>
              <a:t> las </a:t>
            </a:r>
            <a:r>
              <a:rPr lang="en-US" dirty="0" err="1">
                <a:ea typeface="Microsoft YaHei"/>
              </a:rPr>
              <a:t>propiedades</a:t>
            </a:r>
            <a:r>
              <a:rPr lang="en-US" dirty="0">
                <a:ea typeface="Microsoft YaHei"/>
              </a:rPr>
              <a:t> de la </a:t>
            </a:r>
            <a:r>
              <a:rPr lang="en-US" dirty="0" err="1">
                <a:ea typeface="Microsoft YaHei"/>
              </a:rPr>
              <a:t>aguja</a:t>
            </a:r>
            <a:r>
              <a:rPr lang="en-US" dirty="0">
                <a:ea typeface="Microsoft YaHei"/>
              </a:rPr>
              <a:t> </a:t>
            </a:r>
            <a:r>
              <a:rPr lang="en-US" dirty="0" err="1">
                <a:ea typeface="Microsoft YaHei"/>
              </a:rPr>
              <a:t>imantada</a:t>
            </a:r>
            <a:r>
              <a:rPr lang="en-US" dirty="0">
                <a:ea typeface="Microsoft YaHei"/>
              </a:rPr>
              <a:t>, </a:t>
            </a:r>
            <a:r>
              <a:rPr lang="en-US" dirty="0" err="1">
                <a:ea typeface="Microsoft YaHei"/>
              </a:rPr>
              <a:t>en</a:t>
            </a:r>
            <a:r>
              <a:rPr lang="en-US" dirty="0">
                <a:ea typeface="Microsoft YaHei"/>
              </a:rPr>
              <a:t> </a:t>
            </a:r>
            <a:r>
              <a:rPr lang="en-US" dirty="0" err="1">
                <a:ea typeface="Microsoft YaHei"/>
              </a:rPr>
              <a:t>su</a:t>
            </a:r>
            <a:r>
              <a:rPr lang="en-US" dirty="0">
                <a:ea typeface="Microsoft YaHei"/>
              </a:rPr>
              <a:t> De </a:t>
            </a:r>
            <a:r>
              <a:rPr lang="en-US" dirty="0" err="1">
                <a:ea typeface="Microsoft YaHei"/>
              </a:rPr>
              <a:t>maguete</a:t>
            </a:r>
            <a:r>
              <a:rPr lang="en-US" dirty="0">
                <a:ea typeface="Microsoft YaHei"/>
              </a:rPr>
              <a:t>.</a:t>
            </a:r>
            <a:endParaRPr lang="en-US" dirty="0"/>
          </a:p>
          <a:p>
            <a:endParaRPr lang="en-US" dirty="0">
              <a:ea typeface="Microsoft YaHei"/>
            </a:endParaRPr>
          </a:p>
        </p:txBody>
      </p:sp>
    </p:spTree>
    <p:extLst>
      <p:ext uri="{BB962C8B-B14F-4D97-AF65-F5344CB8AC3E}">
        <p14:creationId xmlns:p14="http://schemas.microsoft.com/office/powerpoint/2010/main" val="327123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867D24B6-963F-53A3-6465-873E93B6C428}"/>
              </a:ext>
            </a:extLst>
          </p:cNvPr>
          <p:cNvSpPr>
            <a:spLocks noGrp="1"/>
          </p:cNvSpPr>
          <p:nvPr>
            <p:ph type="title"/>
          </p:nvPr>
        </p:nvSpPr>
        <p:spPr>
          <a:xfrm>
            <a:off x="6194738" y="442913"/>
            <a:ext cx="5197655" cy="1639888"/>
          </a:xfrm>
        </p:spPr>
        <p:txBody>
          <a:bodyPr anchor="b">
            <a:normAutofit/>
          </a:bodyPr>
          <a:lstStyle/>
          <a:p>
            <a:r>
              <a:rPr lang="es-ES" dirty="0">
                <a:ea typeface="Microsoft YaHei"/>
              </a:rPr>
              <a:t>EVOLUCIÓN</a:t>
            </a:r>
          </a:p>
        </p:txBody>
      </p:sp>
      <p:grpSp>
        <p:nvGrpSpPr>
          <p:cNvPr id="11" name="Group 10">
            <a:extLst>
              <a:ext uri="{FF2B5EF4-FFF2-40B4-BE49-F238E27FC236}">
                <a16:creationId xmlns:a16="http://schemas.microsoft.com/office/drawing/2014/main" id="{57E5BCCD-DB23-4AD8-B850-9154AAE91E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12" name="Freeform: Shape 1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4" name="Imagen 4">
            <a:extLst>
              <a:ext uri="{FF2B5EF4-FFF2-40B4-BE49-F238E27FC236}">
                <a16:creationId xmlns:a16="http://schemas.microsoft.com/office/drawing/2014/main" id="{16F757C0-4D1F-DBE0-6AF2-9E40BAA42203}"/>
              </a:ext>
            </a:extLst>
          </p:cNvPr>
          <p:cNvPicPr>
            <a:picLocks noChangeAspect="1"/>
          </p:cNvPicPr>
          <p:nvPr/>
        </p:nvPicPr>
        <p:blipFill>
          <a:blip r:embed="rId2"/>
          <a:stretch>
            <a:fillRect/>
          </a:stretch>
        </p:blipFill>
        <p:spPr>
          <a:xfrm>
            <a:off x="799607" y="1700593"/>
            <a:ext cx="3249406" cy="3456814"/>
          </a:xfrm>
          <a:prstGeom prst="rect">
            <a:avLst/>
          </a:prstGeom>
        </p:spPr>
      </p:pic>
      <p:sp>
        <p:nvSpPr>
          <p:cNvPr id="3" name="Marcador de contenido 2">
            <a:extLst>
              <a:ext uri="{FF2B5EF4-FFF2-40B4-BE49-F238E27FC236}">
                <a16:creationId xmlns:a16="http://schemas.microsoft.com/office/drawing/2014/main" id="{82308E89-EC03-8EFD-AA97-E57C5E92D851}"/>
              </a:ext>
            </a:extLst>
          </p:cNvPr>
          <p:cNvSpPr>
            <a:spLocks noGrp="1"/>
          </p:cNvSpPr>
          <p:nvPr>
            <p:ph idx="1"/>
          </p:nvPr>
        </p:nvSpPr>
        <p:spPr>
          <a:xfrm>
            <a:off x="6194738" y="2312988"/>
            <a:ext cx="5197655" cy="3651250"/>
          </a:xfrm>
        </p:spPr>
        <p:txBody>
          <a:bodyPr lIns="109728" tIns="109728" rIns="109728" bIns="91440">
            <a:normAutofit/>
          </a:bodyPr>
          <a:lstStyle/>
          <a:p>
            <a:pPr>
              <a:lnSpc>
                <a:spcPct val="100000"/>
              </a:lnSpc>
            </a:pPr>
            <a:r>
              <a:rPr lang="es-ES" sz="1300">
                <a:ea typeface="Microsoft YaHei"/>
              </a:rPr>
              <a:t>El sistema de dejar una aguja imantada flotando sobre agua es fácil, pero poco práctico. Sobre todo porque la función principal de las brújulas era la orientación mientras estaba navegando, y un bote con agua no paraba quieto a medida que el barco se movía con las olas.</a:t>
            </a:r>
          </a:p>
          <a:p>
            <a:pPr>
              <a:lnSpc>
                <a:spcPct val="100000"/>
              </a:lnSpc>
            </a:pPr>
            <a:r>
              <a:rPr lang="es-ES" sz="1300">
                <a:ea typeface="Microsoft YaHei"/>
              </a:rPr>
              <a:t>La cosa mejoró mucho cuando se inventó la brújula seca. En lugar de flotando en el agua, la aguja estaba «colgando» de un eje que le permitía girar libremente. Si esto se ponía en una caja con la rosa de los vientos pintada debajo, se podía mirar en cada momento hacia dónde se dirigía el barco.</a:t>
            </a:r>
          </a:p>
          <a:p>
            <a:pPr>
              <a:lnSpc>
                <a:spcPct val="100000"/>
              </a:lnSpc>
            </a:pPr>
            <a:r>
              <a:rPr lang="es-ES" sz="1300">
                <a:ea typeface="Microsoft YaHei"/>
              </a:rPr>
              <a:t>Después se fueron añadiendo detalles que la hacían aún más práctica. Una aguja suspendida en el aire estará oscilando mucho rato.</a:t>
            </a:r>
          </a:p>
        </p:txBody>
      </p:sp>
    </p:spTree>
    <p:extLst>
      <p:ext uri="{BB962C8B-B14F-4D97-AF65-F5344CB8AC3E}">
        <p14:creationId xmlns:p14="http://schemas.microsoft.com/office/powerpoint/2010/main" val="156702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F1D95-B20D-DB88-A074-7F7C9875834E}"/>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1BA722F7-3CF2-10D8-6D62-66006D10D8B1}"/>
              </a:ext>
            </a:extLst>
          </p:cNvPr>
          <p:cNvSpPr>
            <a:spLocks noGrp="1"/>
          </p:cNvSpPr>
          <p:nvPr>
            <p:ph idx="1"/>
          </p:nvPr>
        </p:nvSpPr>
        <p:spPr/>
        <p:txBody>
          <a:bodyPr/>
          <a:lstStyle/>
          <a:p>
            <a:endParaRPr lang="es-ES"/>
          </a:p>
        </p:txBody>
      </p:sp>
    </p:spTree>
    <p:extLst>
      <p:ext uri="{BB962C8B-B14F-4D97-AF65-F5344CB8AC3E}">
        <p14:creationId xmlns:p14="http://schemas.microsoft.com/office/powerpoint/2010/main" val="4019017722"/>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icrosoft YaHei"/>
        <a:ea typeface=""/>
        <a:cs typeface=""/>
      </a:majorFont>
      <a:minorFont>
        <a:latin typeface="Microsoft YaHe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docProps/app.xml><?xml version="1.0" encoding="utf-8"?>
<Properties xmlns="http://schemas.openxmlformats.org/officeDocument/2006/extended-properties" xmlns:vt="http://schemas.openxmlformats.org/officeDocument/2006/docPropsVTypes">
  <TotalTime>0</TotalTime>
  <Words>49</Words>
  <Application>Microsoft Office PowerPoint</Application>
  <PresentationFormat>Panorámica</PresentationFormat>
  <Paragraphs>28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SketchLinesVTI</vt:lpstr>
      <vt:lpstr>BRÚJULAS</vt:lpstr>
      <vt:lpstr>ORIGEN</vt:lpstr>
      <vt:lpstr>HISTORIA DE LA BRÚJULA</vt:lpstr>
      <vt:lpstr>DESCUBRIMIENTO DEL MAGNETISMO</vt:lpstr>
      <vt:lpstr>LA BRÚJULA LLEGA A OCCIDENTE</vt:lpstr>
      <vt:lpstr>EVOLUCIÓN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42</cp:revision>
  <dcterms:created xsi:type="dcterms:W3CDTF">2019-10-16T03:03:10Z</dcterms:created>
  <dcterms:modified xsi:type="dcterms:W3CDTF">2022-09-26T02:53:19Z</dcterms:modified>
</cp:coreProperties>
</file>