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EA2A2-6240-45D1-B977-2DE1A7F2BC58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E8178-2E9E-44D2-A487-02C9789F3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125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EED251E-0744-D61C-D78F-32FDA5DD63E6}"/>
              </a:ext>
            </a:extLst>
          </p:cNvPr>
          <p:cNvSpPr/>
          <p:nvPr/>
        </p:nvSpPr>
        <p:spPr>
          <a:xfrm>
            <a:off x="5938837" y="0"/>
            <a:ext cx="15716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65A6B50-4AAA-DF2E-019F-57C084F11083}"/>
              </a:ext>
            </a:extLst>
          </p:cNvPr>
          <p:cNvSpPr/>
          <p:nvPr/>
        </p:nvSpPr>
        <p:spPr>
          <a:xfrm>
            <a:off x="0" y="3357563"/>
            <a:ext cx="12192000" cy="157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6AE575-5714-E2E1-E876-59E0D5726969}"/>
              </a:ext>
            </a:extLst>
          </p:cNvPr>
          <p:cNvSpPr txBox="1"/>
          <p:nvPr/>
        </p:nvSpPr>
        <p:spPr>
          <a:xfrm>
            <a:off x="100013" y="114300"/>
            <a:ext cx="56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LA HISTORIA DE LA ECOLOGIA:</a:t>
            </a:r>
            <a:endParaRPr lang="es-MX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D92CD21-0ADE-9955-6B78-9EE1C8B1DA91}"/>
              </a:ext>
            </a:extLst>
          </p:cNvPr>
          <p:cNvSpPr txBox="1"/>
          <p:nvPr/>
        </p:nvSpPr>
        <p:spPr>
          <a:xfrm>
            <a:off x="600076" y="483632"/>
            <a:ext cx="5100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OIKOS-COSA U HOGAR  LOGOS-ESTUDIO</a:t>
            </a:r>
            <a:endParaRPr lang="es-MX" sz="1600" b="1" dirty="0"/>
          </a:p>
        </p:txBody>
      </p:sp>
      <p:pic>
        <p:nvPicPr>
          <p:cNvPr id="1026" name="Picture 2" descr="Mouth Cartoon png download - 1000*1000 - Free Transparent Hippocrates png  Download. - CleanPNG / KissPNG">
            <a:extLst>
              <a:ext uri="{FF2B5EF4-FFF2-40B4-BE49-F238E27FC236}">
                <a16:creationId xmlns:a16="http://schemas.microsoft.com/office/drawing/2014/main" id="{29B7D4E2-9EF3-B151-12EF-649B27F91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556" l="10000" r="90000">
                        <a14:foregroundMark x1="43222" y1="14222" x2="59444" y2="14111"/>
                        <a14:foregroundMark x1="59444" y1="14111" x2="68667" y2="29889"/>
                        <a14:foregroundMark x1="77000" y1="83333" x2="37667" y2="96556"/>
                        <a14:foregroundMark x1="37667" y1="96556" x2="32444" y2="97556"/>
                        <a14:foregroundMark x1="83111" y1="82111" x2="83111" y2="82111"/>
                        <a14:foregroundMark x1="84111" y1="82778" x2="83111" y2="81556"/>
                        <a14:foregroundMark x1="80444" y1="78778" x2="80444" y2="78778"/>
                        <a14:foregroundMark x1="81667" y1="77556" x2="81667" y2="77556"/>
                        <a14:foregroundMark x1="81889" y1="78778" x2="72556" y2="73222"/>
                        <a14:foregroundMark x1="72556" y1="73222" x2="71444" y2="73222"/>
                        <a14:foregroundMark x1="83778" y1="80889" x2="83778" y2="8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974586"/>
            <a:ext cx="1519237" cy="1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ografía de Ernst Haeckel (Su vida, historia, bio resumida)">
            <a:extLst>
              <a:ext uri="{FF2B5EF4-FFF2-40B4-BE49-F238E27FC236}">
                <a16:creationId xmlns:a16="http://schemas.microsoft.com/office/drawing/2014/main" id="{4F48F918-3F36-2D15-2D8C-F49A27D52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494" y="1122614"/>
            <a:ext cx="1104900" cy="15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arles Darwin - Wikipedia, la enciclopedia libre">
            <a:extLst>
              <a:ext uri="{FF2B5EF4-FFF2-40B4-BE49-F238E27FC236}">
                <a16:creationId xmlns:a16="http://schemas.microsoft.com/office/drawing/2014/main" id="{BF0F8CF6-2276-83A0-A362-434A63ED0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971" y="1122614"/>
            <a:ext cx="1136019" cy="15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5D3237A-9700-671C-C2D1-80A79E129D9F}"/>
              </a:ext>
            </a:extLst>
          </p:cNvPr>
          <p:cNvSpPr txBox="1"/>
          <p:nvPr/>
        </p:nvSpPr>
        <p:spPr>
          <a:xfrm>
            <a:off x="6200776" y="114300"/>
            <a:ext cx="56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LAS RELACIONES DE LA ECOLOGIA:</a:t>
            </a:r>
            <a:endParaRPr lang="es-MX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A8EF88B-DBF5-9DD5-AB80-C35B6AB81427}"/>
              </a:ext>
            </a:extLst>
          </p:cNvPr>
          <p:cNvSpPr txBox="1"/>
          <p:nvPr/>
        </p:nvSpPr>
        <p:spPr>
          <a:xfrm>
            <a:off x="6397228" y="677941"/>
            <a:ext cx="21455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Ciencias:</a:t>
            </a:r>
          </a:p>
          <a:p>
            <a:r>
              <a:rPr lang="es-ES" b="1" dirty="0"/>
              <a:t>-Ecología animal</a:t>
            </a:r>
          </a:p>
          <a:p>
            <a:r>
              <a:rPr lang="es-ES" b="1" dirty="0"/>
              <a:t>-Ecología vegetal</a:t>
            </a:r>
          </a:p>
          <a:p>
            <a:r>
              <a:rPr lang="es-ES" b="1" dirty="0"/>
              <a:t>-Etología</a:t>
            </a:r>
          </a:p>
          <a:p>
            <a:r>
              <a:rPr lang="es-ES" b="1" dirty="0"/>
              <a:t>-Genética</a:t>
            </a:r>
          </a:p>
          <a:p>
            <a:r>
              <a:rPr lang="es-ES" b="1" dirty="0"/>
              <a:t>-Fisiología</a:t>
            </a:r>
            <a:endParaRPr lang="es-MX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7A95873-9608-171D-C4D9-D1BC5F2BE51D}"/>
              </a:ext>
            </a:extLst>
          </p:cNvPr>
          <p:cNvSpPr txBox="1"/>
          <p:nvPr/>
        </p:nvSpPr>
        <p:spPr>
          <a:xfrm>
            <a:off x="8679656" y="652909"/>
            <a:ext cx="18430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/>
              <a:t>Materias: </a:t>
            </a:r>
          </a:p>
          <a:p>
            <a:r>
              <a:rPr lang="es-ES" sz="1800" b="1" dirty="0"/>
              <a:t>-Matemáticas</a:t>
            </a:r>
          </a:p>
          <a:p>
            <a:r>
              <a:rPr lang="es-ES" sz="1800" b="1" dirty="0"/>
              <a:t>-Física</a:t>
            </a:r>
          </a:p>
          <a:p>
            <a:r>
              <a:rPr lang="es-ES" sz="1800" b="1" dirty="0"/>
              <a:t>-Química</a:t>
            </a:r>
          </a:p>
          <a:p>
            <a:r>
              <a:rPr lang="es-ES" sz="1800" b="1" dirty="0"/>
              <a:t>-Sociología</a:t>
            </a:r>
          </a:p>
          <a:p>
            <a:r>
              <a:rPr lang="es-ES" sz="1800" b="1" dirty="0"/>
              <a:t>-Economía</a:t>
            </a:r>
          </a:p>
          <a:p>
            <a:r>
              <a:rPr lang="es-ES" sz="1800" b="1" dirty="0"/>
              <a:t>-Política</a:t>
            </a:r>
            <a:endParaRPr lang="es-MX" dirty="0"/>
          </a:p>
        </p:txBody>
      </p:sp>
      <p:pic>
        <p:nvPicPr>
          <p:cNvPr id="1034" name="Picture 10" descr="Matemáticas, más cercanas al arte que a la ciencia • LADO B">
            <a:extLst>
              <a:ext uri="{FF2B5EF4-FFF2-40B4-BE49-F238E27FC236}">
                <a16:creationId xmlns:a16="http://schemas.microsoft.com/office/drawing/2014/main" id="{9745A656-005C-A368-AF6A-301FF0A5D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00" b="90000" l="10000" r="90000">
                        <a14:foregroundMark x1="35200" y1="8600" x2="66600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383" y="1347372"/>
            <a:ext cx="1784032" cy="17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4DE21C6-1D09-C9FF-4A2E-B5AE5AC9B399}"/>
              </a:ext>
            </a:extLst>
          </p:cNvPr>
          <p:cNvSpPr txBox="1"/>
          <p:nvPr/>
        </p:nvSpPr>
        <p:spPr>
          <a:xfrm>
            <a:off x="205899" y="2663099"/>
            <a:ext cx="164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HIPOCRATES</a:t>
            </a:r>
            <a:endParaRPr lang="es-MX" sz="16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CEE3DBA-B6E8-7A88-16E1-ECB64941178A}"/>
              </a:ext>
            </a:extLst>
          </p:cNvPr>
          <p:cNvSpPr txBox="1"/>
          <p:nvPr/>
        </p:nvSpPr>
        <p:spPr>
          <a:xfrm>
            <a:off x="2151380" y="2765642"/>
            <a:ext cx="164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ERNEST </a:t>
            </a:r>
          </a:p>
          <a:p>
            <a:r>
              <a:rPr lang="es-ES" sz="1600" b="1" dirty="0"/>
              <a:t>HECKEL</a:t>
            </a:r>
            <a:endParaRPr lang="es-MX" sz="16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7F61DA1-46DD-A74A-7217-BD305F4DD393}"/>
              </a:ext>
            </a:extLst>
          </p:cNvPr>
          <p:cNvSpPr txBox="1"/>
          <p:nvPr/>
        </p:nvSpPr>
        <p:spPr>
          <a:xfrm>
            <a:off x="4056460" y="2709266"/>
            <a:ext cx="164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CHARLES DARWIN</a:t>
            </a:r>
            <a:endParaRPr lang="es-MX" sz="16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53EDD33-6F6A-09FA-3B6A-F45AAC6E3C08}"/>
              </a:ext>
            </a:extLst>
          </p:cNvPr>
          <p:cNvSpPr txBox="1"/>
          <p:nvPr/>
        </p:nvSpPr>
        <p:spPr>
          <a:xfrm>
            <a:off x="100013" y="3696117"/>
            <a:ext cx="56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COMPONENTES BIOTICOS Y ABIOTICOS:</a:t>
            </a:r>
            <a:endParaRPr lang="es-MX" b="1" dirty="0"/>
          </a:p>
        </p:txBody>
      </p:sp>
      <p:pic>
        <p:nvPicPr>
          <p:cNvPr id="1036" name="Picture 12" descr="Factores bióticos; Tipos, relaciones, ejemplos y concepto biótico | OVACEN">
            <a:extLst>
              <a:ext uri="{FF2B5EF4-FFF2-40B4-BE49-F238E27FC236}">
                <a16:creationId xmlns:a16="http://schemas.microsoft.com/office/drawing/2014/main" id="{50220089-0A17-EF54-3C3E-9C04F7C55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2" y="4122599"/>
            <a:ext cx="4289476" cy="257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D3BEFD5-EBEE-3472-DA43-84F4D843329F}"/>
              </a:ext>
            </a:extLst>
          </p:cNvPr>
          <p:cNvSpPr txBox="1"/>
          <p:nvPr/>
        </p:nvSpPr>
        <p:spPr>
          <a:xfrm>
            <a:off x="6280547" y="3696117"/>
            <a:ext cx="56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TIPOS DE CONTAMINACION:</a:t>
            </a:r>
            <a:endParaRPr lang="es-MX" b="1" dirty="0"/>
          </a:p>
        </p:txBody>
      </p:sp>
      <p:pic>
        <p:nvPicPr>
          <p:cNvPr id="1038" name="Picture 14" descr="Tipos de Contaminación Ambiental">
            <a:extLst>
              <a:ext uri="{FF2B5EF4-FFF2-40B4-BE49-F238E27FC236}">
                <a16:creationId xmlns:a16="http://schemas.microsoft.com/office/drawing/2014/main" id="{AFE8489F-1B58-933D-E347-C79077BD9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15" y="4219825"/>
            <a:ext cx="3173653" cy="23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4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57D4AF6-A736-6B4D-E6D8-C3E36A315453}"/>
              </a:ext>
            </a:extLst>
          </p:cNvPr>
          <p:cNvSpPr/>
          <p:nvPr/>
        </p:nvSpPr>
        <p:spPr>
          <a:xfrm>
            <a:off x="5962649" y="0"/>
            <a:ext cx="15716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E35CCC8-79F0-7089-9783-F43F777A5CDF}"/>
              </a:ext>
            </a:extLst>
          </p:cNvPr>
          <p:cNvSpPr txBox="1"/>
          <p:nvPr/>
        </p:nvSpPr>
        <p:spPr>
          <a:xfrm>
            <a:off x="100013" y="114300"/>
            <a:ext cx="56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ACCIONES HUMANAS DE IMPACTO AMBIENTAL:</a:t>
            </a:r>
            <a:endParaRPr lang="es-MX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B72D152-8F4F-C019-5837-5AF77B8E6CA2}"/>
              </a:ext>
            </a:extLst>
          </p:cNvPr>
          <p:cNvSpPr txBox="1"/>
          <p:nvPr/>
        </p:nvSpPr>
        <p:spPr>
          <a:xfrm>
            <a:off x="232173" y="742950"/>
            <a:ext cx="441126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Utilizar desodorantes en aerosol</a:t>
            </a:r>
          </a:p>
          <a:p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MX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Beber agua en botella de plástico</a:t>
            </a:r>
          </a:p>
          <a:p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MX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Arrojar un chicle al suelo</a:t>
            </a:r>
          </a:p>
          <a:p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MX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Asearnos sin cerrar la llave</a:t>
            </a:r>
          </a:p>
          <a:p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MX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Dejar las colillas en la playa</a:t>
            </a:r>
          </a:p>
          <a:p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MX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Echar las toallitas desechables al váter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MX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MX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Soltar un globo de helio al aire</a:t>
            </a:r>
          </a:p>
          <a:p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MX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Tirar las pilas a la basura</a:t>
            </a:r>
          </a:p>
          <a:p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MX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Conducir autos en mal estado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Paulinchi9">
            <a:extLst>
              <a:ext uri="{FF2B5EF4-FFF2-40B4-BE49-F238E27FC236}">
                <a16:creationId xmlns:a16="http://schemas.microsoft.com/office/drawing/2014/main" id="{189AD475-AA4E-7F87-AE95-09A9496A4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11" b="94861" l="224" r="90583">
                        <a14:foregroundMark x1="71973" y1="8779" x2="41256" y2="4925"/>
                        <a14:foregroundMark x1="41256" y1="4925" x2="7399" y2="44540"/>
                        <a14:foregroundMark x1="7399" y1="44540" x2="9641" y2="61884"/>
                        <a14:foregroundMark x1="9641" y1="61884" x2="26682" y2="85011"/>
                        <a14:foregroundMark x1="26682" y1="85011" x2="43498" y2="92719"/>
                        <a14:foregroundMark x1="43498" y1="92719" x2="58969" y2="94861"/>
                        <a14:foregroundMark x1="58969" y1="94861" x2="71076" y2="83940"/>
                        <a14:foregroundMark x1="71076" y1="83940" x2="74439" y2="51820"/>
                        <a14:foregroundMark x1="48879" y1="85225" x2="29596" y2="74090"/>
                        <a14:foregroundMark x1="29596" y1="74090" x2="16592" y2="51392"/>
                        <a14:foregroundMark x1="16592" y1="51392" x2="19283" y2="46681"/>
                        <a14:foregroundMark x1="90807" y1="77302" x2="73543" y2="83940"/>
                        <a14:foregroundMark x1="73543" y1="83940" x2="33857" y2="80300"/>
                        <a14:foregroundMark x1="33857" y1="80300" x2="45516" y2="70021"/>
                        <a14:foregroundMark x1="45516" y1="70021" x2="47982" y2="74946"/>
                        <a14:foregroundMark x1="14798" y1="85653" x2="14798" y2="85653"/>
                        <a14:foregroundMark x1="15919" y1="82013" x2="15919" y2="82013"/>
                        <a14:foregroundMark x1="14798" y1="82013" x2="14798" y2="82013"/>
                        <a14:foregroundMark x1="12332" y1="76231" x2="18161" y2="84368"/>
                        <a14:foregroundMark x1="38565" y1="6638" x2="1794" y2="45396"/>
                        <a14:foregroundMark x1="504" y1="66742" x2="448" y2="67666"/>
                        <a14:foregroundMark x1="613" y1="64925" x2="590" y2="65300"/>
                        <a14:foregroundMark x1="609" y1="64998" x2="616" y2="64882"/>
                        <a14:foregroundMark x1="759" y1="62527" x2="664" y2="64091"/>
                        <a14:foregroundMark x1="785" y1="62099" x2="759" y2="62527"/>
                        <a14:foregroundMark x1="1794" y1="45396" x2="1044" y2="57816"/>
                        <a14:foregroundMark x1="67713" y1="5139" x2="45516" y2="4711"/>
                        <a14:foregroundMark x1="77354" y1="51392" x2="77354" y2="51392"/>
                        <a14:backgroundMark x1="448" y1="62527" x2="448" y2="62527"/>
                        <a14:backgroundMark x1="0" y1="63169" x2="0" y2="62099"/>
                        <a14:backgroundMark x1="2018" y1="68737" x2="0" y2="62527"/>
                        <a14:backgroundMark x1="897" y1="58244" x2="897" y2="58244"/>
                        <a14:backgroundMark x1="897" y1="57816" x2="897" y2="62099"/>
                        <a14:backgroundMark x1="448" y1="57388" x2="0" y2="55889"/>
                        <a14:backgroundMark x1="1570" y1="67666" x2="0" y2="65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4398407"/>
            <a:ext cx="1978528" cy="20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DE1BDFE-0906-9A94-FA1A-A4CABB259A01}"/>
              </a:ext>
            </a:extLst>
          </p:cNvPr>
          <p:cNvSpPr txBox="1"/>
          <p:nvPr/>
        </p:nvSpPr>
        <p:spPr>
          <a:xfrm>
            <a:off x="6267451" y="113228"/>
            <a:ext cx="56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EDUCACION AMBIENTAL:</a:t>
            </a:r>
            <a:endParaRPr lang="es-MX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AFAA09A-FD3E-66B8-DD98-78377A3AF7CD}"/>
              </a:ext>
            </a:extLst>
          </p:cNvPr>
          <p:cNvSpPr txBox="1"/>
          <p:nvPr/>
        </p:nvSpPr>
        <p:spPr>
          <a:xfrm>
            <a:off x="6267451" y="1285875"/>
            <a:ext cx="44112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0" dirty="0">
                <a:effectLst/>
                <a:latin typeface="arial" panose="020B0604020202020204" pitchFamily="34" charset="0"/>
              </a:rPr>
              <a:t>La educación ambiental es un campo pedagógico interdisciplinario y heterogéneo que busca generar procesos para la construcción de saberes, valores y prácticas ambientales en espacios de la educación formal, no formal e informal, con el objetivo de promover la conciencia ecológica y el cuidado del medio ambiente </a:t>
            </a:r>
            <a:endParaRPr lang="es-MX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 descr="El 26 de enero celebra el día mundial de la educación ambiental - Tomás Moro">
            <a:extLst>
              <a:ext uri="{FF2B5EF4-FFF2-40B4-BE49-F238E27FC236}">
                <a16:creationId xmlns:a16="http://schemas.microsoft.com/office/drawing/2014/main" id="{40660B88-F59D-6A71-0A9A-F5572F892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49" y="4406444"/>
            <a:ext cx="3788567" cy="189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15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168</Words>
  <Application>Microsoft Office PowerPoint</Application>
  <PresentationFormat>Panorámica</PresentationFormat>
  <Paragraphs>42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Arial</vt:lpstr>
      <vt:lpstr>Calibri</vt:lpstr>
      <vt:lpstr>Century Gothic</vt:lpstr>
      <vt:lpstr>Times New Roman</vt:lpstr>
      <vt:lpstr>Wingdings 3</vt:lpstr>
      <vt:lpstr>Ion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Waldo jesús Gómez reyes</dc:creator>
  <cp:lastModifiedBy>Waldo jesús Gómez reyes</cp:lastModifiedBy>
  <cp:revision>1</cp:revision>
  <dcterms:created xsi:type="dcterms:W3CDTF">2022-09-15T01:21:05Z</dcterms:created>
  <dcterms:modified xsi:type="dcterms:W3CDTF">2022-09-15T01:52:01Z</dcterms:modified>
</cp:coreProperties>
</file>